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2" r:id="rId3"/>
    <p:sldId id="263" r:id="rId4"/>
    <p:sldId id="281" r:id="rId5"/>
    <p:sldId id="282" r:id="rId6"/>
    <p:sldId id="292" r:id="rId7"/>
    <p:sldId id="293" r:id="rId8"/>
    <p:sldId id="295" r:id="rId9"/>
    <p:sldId id="296" r:id="rId10"/>
    <p:sldId id="283" r:id="rId11"/>
    <p:sldId id="284" r:id="rId12"/>
    <p:sldId id="268" r:id="rId13"/>
    <p:sldId id="277" r:id="rId14"/>
    <p:sldId id="285" r:id="rId15"/>
    <p:sldId id="297" r:id="rId16"/>
    <p:sldId id="269" r:id="rId17"/>
    <p:sldId id="286" r:id="rId18"/>
    <p:sldId id="287" r:id="rId19"/>
    <p:sldId id="280" r:id="rId20"/>
    <p:sldId id="288" r:id="rId21"/>
    <p:sldId id="294" r:id="rId22"/>
    <p:sldId id="289" r:id="rId23"/>
    <p:sldId id="290" r:id="rId24"/>
    <p:sldId id="291"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FF"/>
    <a:srgbClr val="0054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AFB4B8-A716-4C46-B4C2-A0C5D6EBB5C3}" v="175" dt="2022-12-28T14:13:37.74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4" autoAdjust="0"/>
    <p:restoredTop sz="95781"/>
  </p:normalViewPr>
  <p:slideViewPr>
    <p:cSldViewPr snapToGrid="0" snapToObjects="1">
      <p:cViewPr>
        <p:scale>
          <a:sx n="82" d="100"/>
          <a:sy n="82" d="100"/>
        </p:scale>
        <p:origin x="528"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16BD6C-64C2-8F40-854B-3108B4330DAD}" type="doc">
      <dgm:prSet loTypeId="urn:microsoft.com/office/officeart/2005/8/layout/vList6" loCatId="" qsTypeId="urn:microsoft.com/office/officeart/2005/8/quickstyle/simple1" qsCatId="simple" csTypeId="urn:microsoft.com/office/officeart/2005/8/colors/accent3_2" csCatId="accent3" phldr="1"/>
      <dgm:spPr/>
      <dgm:t>
        <a:bodyPr/>
        <a:lstStyle/>
        <a:p>
          <a:endParaRPr lang="en-GB"/>
        </a:p>
      </dgm:t>
    </dgm:pt>
    <dgm:pt modelId="{BCE4D3B7-2F90-DC46-A9BF-4790AC2E2B9C}">
      <dgm:prSet phldrT="[Text]" custT="1"/>
      <dgm:spPr/>
      <dgm:t>
        <a:bodyPr/>
        <a:lstStyle/>
        <a:p>
          <a:pPr algn="l"/>
          <a:r>
            <a:rPr lang="en-GB" sz="1600" b="0" dirty="0">
              <a:latin typeface="Bahnschrift" panose="020B0502040204020203" pitchFamily="34" charset="0"/>
              <a:ea typeface="Microsoft Himalaya" pitchFamily="2" charset="0"/>
              <a:cs typeface="Microsoft Himalaya" pitchFamily="2" charset="0"/>
            </a:rPr>
            <a:t>Anmol Singh Gill</a:t>
          </a:r>
        </a:p>
      </dgm:t>
    </dgm:pt>
    <dgm:pt modelId="{A7F3353A-231A-7E40-B39E-7EF2D069161F}" type="parTrans" cxnId="{BD065635-CE74-AA4C-8298-6349127C7ABE}">
      <dgm:prSet/>
      <dgm:spPr/>
      <dgm:t>
        <a:bodyPr/>
        <a:lstStyle/>
        <a:p>
          <a:endParaRPr lang="en-GB"/>
        </a:p>
      </dgm:t>
    </dgm:pt>
    <dgm:pt modelId="{21F2F6BE-110F-464E-94AE-FFE87834FF09}" type="sibTrans" cxnId="{BD065635-CE74-AA4C-8298-6349127C7ABE}">
      <dgm:prSet/>
      <dgm:spPr/>
      <dgm:t>
        <a:bodyPr/>
        <a:lstStyle/>
        <a:p>
          <a:endParaRPr lang="en-GB"/>
        </a:p>
      </dgm:t>
    </dgm:pt>
    <dgm:pt modelId="{BD5238DC-2285-CB41-9DCD-2D8E0C8B7888}">
      <dgm:prSet custT="1"/>
      <dgm:spPr/>
      <dgm:t>
        <a:bodyPr/>
        <a:lstStyle/>
        <a:p>
          <a:pPr algn="l"/>
          <a:r>
            <a:rPr lang="en-IN" sz="1600" b="0" i="0" u="none" dirty="0">
              <a:latin typeface="Bahnschrift" panose="020B0502040204020203" pitchFamily="34" charset="0"/>
              <a:ea typeface="Microsoft Himalaya" pitchFamily="2" charset="0"/>
              <a:cs typeface="Microsoft Himalaya" pitchFamily="2" charset="0"/>
            </a:rPr>
            <a:t>Esha Hooda</a:t>
          </a:r>
          <a:endParaRPr lang="en-IN" sz="1600" b="0" dirty="0">
            <a:latin typeface="Bahnschrift" panose="020B0502040204020203" pitchFamily="34" charset="0"/>
            <a:ea typeface="Microsoft Himalaya" pitchFamily="2" charset="0"/>
            <a:cs typeface="Microsoft Himalaya" pitchFamily="2" charset="0"/>
          </a:endParaRPr>
        </a:p>
      </dgm:t>
    </dgm:pt>
    <dgm:pt modelId="{02C50B5A-BDD9-D542-86DC-C8C15B6B07FA}" type="parTrans" cxnId="{6726053D-2F2A-1742-8A0B-D7474D916673}">
      <dgm:prSet/>
      <dgm:spPr/>
      <dgm:t>
        <a:bodyPr/>
        <a:lstStyle/>
        <a:p>
          <a:endParaRPr lang="en-GB"/>
        </a:p>
      </dgm:t>
    </dgm:pt>
    <dgm:pt modelId="{AA496688-910E-754C-B38B-3B999C2CEA82}" type="sibTrans" cxnId="{6726053D-2F2A-1742-8A0B-D7474D916673}">
      <dgm:prSet/>
      <dgm:spPr/>
      <dgm:t>
        <a:bodyPr/>
        <a:lstStyle/>
        <a:p>
          <a:endParaRPr lang="en-GB"/>
        </a:p>
      </dgm:t>
    </dgm:pt>
    <dgm:pt modelId="{0815C727-C9D5-0241-B0EC-DD6C06D15D80}">
      <dgm:prSet custT="1"/>
      <dgm:spPr/>
      <dgm:t>
        <a:bodyPr/>
        <a:lstStyle/>
        <a:p>
          <a:pPr algn="l"/>
          <a:r>
            <a:rPr lang="en-IN" sz="1600" b="0" i="0" u="none" dirty="0" err="1">
              <a:latin typeface="Bahnschrift" panose="020B0502040204020203" pitchFamily="34" charset="0"/>
              <a:ea typeface="Microsoft Himalaya" pitchFamily="2" charset="0"/>
              <a:cs typeface="Microsoft Himalaya" pitchFamily="2" charset="0"/>
            </a:rPr>
            <a:t>Sree</a:t>
          </a:r>
          <a:r>
            <a:rPr lang="en-IN" sz="1600" b="0" i="0" u="none" dirty="0">
              <a:latin typeface="Bahnschrift" panose="020B0502040204020203" pitchFamily="34" charset="0"/>
              <a:ea typeface="Microsoft Himalaya" pitchFamily="2" charset="0"/>
              <a:cs typeface="Microsoft Himalaya" pitchFamily="2" charset="0"/>
            </a:rPr>
            <a:t> Reshma </a:t>
          </a:r>
          <a:r>
            <a:rPr lang="en-IN" sz="1600" b="0" i="0" u="none" dirty="0" err="1">
              <a:latin typeface="Bahnschrift" panose="020B0502040204020203" pitchFamily="34" charset="0"/>
              <a:ea typeface="Microsoft Himalaya" pitchFamily="2" charset="0"/>
              <a:cs typeface="Microsoft Himalaya" pitchFamily="2" charset="0"/>
            </a:rPr>
            <a:t>Paramel</a:t>
          </a:r>
          <a:endParaRPr lang="en-IN" sz="1600" b="0" dirty="0">
            <a:latin typeface="Bahnschrift" panose="020B0502040204020203" pitchFamily="34" charset="0"/>
            <a:ea typeface="Microsoft Himalaya" pitchFamily="2" charset="0"/>
            <a:cs typeface="Microsoft Himalaya" pitchFamily="2" charset="0"/>
          </a:endParaRPr>
        </a:p>
      </dgm:t>
    </dgm:pt>
    <dgm:pt modelId="{E6117CC6-A0DB-5C49-B006-4F238D3B765B}" type="parTrans" cxnId="{174A9E6F-C3E9-F54C-BB5C-C23652216B12}">
      <dgm:prSet/>
      <dgm:spPr/>
      <dgm:t>
        <a:bodyPr/>
        <a:lstStyle/>
        <a:p>
          <a:endParaRPr lang="en-GB"/>
        </a:p>
      </dgm:t>
    </dgm:pt>
    <dgm:pt modelId="{F9E7A8AB-33AE-F547-B564-FF87D3B5E942}" type="sibTrans" cxnId="{174A9E6F-C3E9-F54C-BB5C-C23652216B12}">
      <dgm:prSet/>
      <dgm:spPr/>
      <dgm:t>
        <a:bodyPr/>
        <a:lstStyle/>
        <a:p>
          <a:endParaRPr lang="en-GB"/>
        </a:p>
      </dgm:t>
    </dgm:pt>
    <dgm:pt modelId="{6F436A66-2546-6542-9A59-3AC6EAACD970}">
      <dgm:prSet phldrT="[Text]" custT="1"/>
      <dgm:spPr/>
      <dgm:t>
        <a:bodyPr/>
        <a:lstStyle/>
        <a:p>
          <a:pPr algn="l"/>
          <a:r>
            <a:rPr lang="en-IN" sz="1600" b="0" i="0" u="none" dirty="0" err="1">
              <a:latin typeface="Bahnschrift" panose="020B0502040204020203" pitchFamily="34" charset="0"/>
              <a:ea typeface="Microsoft Himalaya" pitchFamily="2" charset="0"/>
              <a:cs typeface="Microsoft Himalaya" pitchFamily="2" charset="0"/>
            </a:rPr>
            <a:t>Sriraja</a:t>
          </a:r>
          <a:r>
            <a:rPr lang="en-IN" sz="1600" b="0" i="0" u="none" dirty="0">
              <a:latin typeface="Bahnschrift" panose="020B0502040204020203" pitchFamily="34" charset="0"/>
              <a:ea typeface="Microsoft Himalaya" pitchFamily="2" charset="0"/>
              <a:cs typeface="Microsoft Himalaya" pitchFamily="2" charset="0"/>
            </a:rPr>
            <a:t> Vignesh S</a:t>
          </a:r>
          <a:endParaRPr lang="en-GB" sz="1600" b="0" dirty="0">
            <a:latin typeface="Bahnschrift" panose="020B0502040204020203" pitchFamily="34" charset="0"/>
            <a:ea typeface="Microsoft Himalaya" pitchFamily="2" charset="0"/>
            <a:cs typeface="Microsoft Himalaya" pitchFamily="2" charset="0"/>
          </a:endParaRPr>
        </a:p>
      </dgm:t>
    </dgm:pt>
    <dgm:pt modelId="{D6A3A641-E827-F64E-A246-5605F121D105}" type="parTrans" cxnId="{3FC1EA60-FC31-2545-B21C-C47FCBF0E4E9}">
      <dgm:prSet/>
      <dgm:spPr/>
      <dgm:t>
        <a:bodyPr/>
        <a:lstStyle/>
        <a:p>
          <a:endParaRPr lang="en-GB"/>
        </a:p>
      </dgm:t>
    </dgm:pt>
    <dgm:pt modelId="{FFC22821-F33B-454D-BC77-C2219CBDB4AB}" type="sibTrans" cxnId="{3FC1EA60-FC31-2545-B21C-C47FCBF0E4E9}">
      <dgm:prSet/>
      <dgm:spPr/>
      <dgm:t>
        <a:bodyPr/>
        <a:lstStyle/>
        <a:p>
          <a:endParaRPr lang="en-GB"/>
        </a:p>
      </dgm:t>
    </dgm:pt>
    <dgm:pt modelId="{FC4A04BE-F6B1-F847-889F-BAC7A84CFEDF}">
      <dgm:prSet custT="1"/>
      <dgm:spPr/>
      <dgm:t>
        <a:bodyPr/>
        <a:lstStyle/>
        <a:p>
          <a:pPr algn="l"/>
          <a:r>
            <a:rPr lang="en-IN" sz="1600" b="0" i="0" u="none" dirty="0">
              <a:latin typeface="Bahnschrift" panose="020B0502040204020203" pitchFamily="34" charset="0"/>
              <a:ea typeface="Microsoft Himalaya" pitchFamily="2" charset="0"/>
              <a:cs typeface="Microsoft Himalaya" pitchFamily="2" charset="0"/>
            </a:rPr>
            <a:t>Swathi S</a:t>
          </a:r>
          <a:endParaRPr lang="en-IN" sz="1600" b="0" dirty="0">
            <a:latin typeface="Bahnschrift" panose="020B0502040204020203" pitchFamily="34" charset="0"/>
            <a:ea typeface="Microsoft Himalaya" pitchFamily="2" charset="0"/>
            <a:cs typeface="Microsoft Himalaya" pitchFamily="2" charset="0"/>
          </a:endParaRPr>
        </a:p>
      </dgm:t>
    </dgm:pt>
    <dgm:pt modelId="{88E35882-540D-8943-A54E-4CA18D814C31}" type="parTrans" cxnId="{9680BCD8-DB0E-D64E-8825-5A14A187FC25}">
      <dgm:prSet/>
      <dgm:spPr/>
      <dgm:t>
        <a:bodyPr/>
        <a:lstStyle/>
        <a:p>
          <a:endParaRPr lang="en-GB"/>
        </a:p>
      </dgm:t>
    </dgm:pt>
    <dgm:pt modelId="{D0F080AF-E161-2E45-B064-16498B87B43B}" type="sibTrans" cxnId="{9680BCD8-DB0E-D64E-8825-5A14A187FC25}">
      <dgm:prSet/>
      <dgm:spPr/>
      <dgm:t>
        <a:bodyPr/>
        <a:lstStyle/>
        <a:p>
          <a:endParaRPr lang="en-GB"/>
        </a:p>
      </dgm:t>
    </dgm:pt>
    <dgm:pt modelId="{9AD174A4-5C7F-0640-8059-D831D6474B1F}">
      <dgm:prSet custT="1"/>
      <dgm:spPr/>
      <dgm:t>
        <a:bodyPr/>
        <a:lstStyle/>
        <a:p>
          <a:pPr algn="l"/>
          <a:r>
            <a:rPr lang="en-IN" sz="1600" b="0" i="0" u="none" dirty="0" err="1">
              <a:latin typeface="Bahnschrift" panose="020B0502040204020203" pitchFamily="34" charset="0"/>
              <a:ea typeface="Microsoft Himalaya" pitchFamily="2" charset="0"/>
              <a:cs typeface="Microsoft Himalaya" pitchFamily="2" charset="0"/>
            </a:rPr>
            <a:t>Vinu</a:t>
          </a:r>
          <a:r>
            <a:rPr lang="en-IN" sz="1600" b="0" i="0" u="none" dirty="0">
              <a:latin typeface="Bahnschrift" panose="020B0502040204020203" pitchFamily="34" charset="0"/>
              <a:ea typeface="Microsoft Himalaya" pitchFamily="2" charset="0"/>
              <a:cs typeface="Microsoft Himalaya" pitchFamily="2" charset="0"/>
            </a:rPr>
            <a:t> Kevin Diesel S</a:t>
          </a:r>
          <a:endParaRPr lang="en-IN" sz="1600" b="0" dirty="0">
            <a:latin typeface="Bahnschrift" panose="020B0502040204020203" pitchFamily="34" charset="0"/>
            <a:ea typeface="Microsoft Himalaya" pitchFamily="2" charset="0"/>
            <a:cs typeface="Microsoft Himalaya" pitchFamily="2" charset="0"/>
          </a:endParaRPr>
        </a:p>
      </dgm:t>
    </dgm:pt>
    <dgm:pt modelId="{558A8540-4412-3D4A-8E75-94BD260061B6}" type="parTrans" cxnId="{02B0F77C-98F9-2F4B-9297-88B43EEE63DC}">
      <dgm:prSet/>
      <dgm:spPr/>
      <dgm:t>
        <a:bodyPr/>
        <a:lstStyle/>
        <a:p>
          <a:endParaRPr lang="en-GB"/>
        </a:p>
      </dgm:t>
    </dgm:pt>
    <dgm:pt modelId="{8C07C586-1DC0-FA43-B44D-DD9843231276}" type="sibTrans" cxnId="{02B0F77C-98F9-2F4B-9297-88B43EEE63DC}">
      <dgm:prSet/>
      <dgm:spPr/>
      <dgm:t>
        <a:bodyPr/>
        <a:lstStyle/>
        <a:p>
          <a:endParaRPr lang="en-GB"/>
        </a:p>
      </dgm:t>
    </dgm:pt>
    <dgm:pt modelId="{CDC3D660-97ED-7A4D-8202-9A0914EB0592}" type="pres">
      <dgm:prSet presAssocID="{EB16BD6C-64C2-8F40-854B-3108B4330DAD}" presName="Name0" presStyleCnt="0">
        <dgm:presLayoutVars>
          <dgm:dir/>
          <dgm:animLvl val="lvl"/>
          <dgm:resizeHandles/>
        </dgm:presLayoutVars>
      </dgm:prSet>
      <dgm:spPr/>
    </dgm:pt>
    <dgm:pt modelId="{1E216887-C4A9-D24F-BC12-BBBD98A9889E}" type="pres">
      <dgm:prSet presAssocID="{BCE4D3B7-2F90-DC46-A9BF-4790AC2E2B9C}" presName="linNode" presStyleCnt="0"/>
      <dgm:spPr/>
    </dgm:pt>
    <dgm:pt modelId="{62C78CEE-480F-F442-B6DF-23294AF963E4}" type="pres">
      <dgm:prSet presAssocID="{BCE4D3B7-2F90-DC46-A9BF-4790AC2E2B9C}" presName="parentShp" presStyleLbl="node1" presStyleIdx="0" presStyleCnt="6">
        <dgm:presLayoutVars>
          <dgm:bulletEnabled val="1"/>
        </dgm:presLayoutVars>
      </dgm:prSet>
      <dgm:spPr/>
    </dgm:pt>
    <dgm:pt modelId="{84D950F4-C7E3-1F4F-86A5-64F1306C49D1}" type="pres">
      <dgm:prSet presAssocID="{BCE4D3B7-2F90-DC46-A9BF-4790AC2E2B9C}" presName="childShp" presStyleLbl="bgAccFollowNode1" presStyleIdx="0" presStyleCnt="6" custFlipHor="0" custScaleX="16320" custScaleY="71919" custLinFactNeighborX="-1490" custLinFactNeighborY="4337">
        <dgm:presLayoutVars>
          <dgm:bulletEnabled val="1"/>
        </dgm:presLayoutVars>
      </dgm:prSet>
      <dgm:spPr>
        <a:ln w="25400">
          <a:solidFill>
            <a:schemeClr val="tx1">
              <a:alpha val="90000"/>
            </a:schemeClr>
          </a:solidFill>
        </a:ln>
      </dgm:spPr>
    </dgm:pt>
    <dgm:pt modelId="{4F73B87A-E0D4-B746-95AD-354509F2B3D8}" type="pres">
      <dgm:prSet presAssocID="{21F2F6BE-110F-464E-94AE-FFE87834FF09}" presName="spacing" presStyleCnt="0"/>
      <dgm:spPr/>
    </dgm:pt>
    <dgm:pt modelId="{52FFF0A4-4397-BB4D-90F4-77352AB41439}" type="pres">
      <dgm:prSet presAssocID="{BD5238DC-2285-CB41-9DCD-2D8E0C8B7888}" presName="linNode" presStyleCnt="0"/>
      <dgm:spPr/>
    </dgm:pt>
    <dgm:pt modelId="{EDC94694-6981-CA48-A810-EC0ED6A119B1}" type="pres">
      <dgm:prSet presAssocID="{BD5238DC-2285-CB41-9DCD-2D8E0C8B7888}" presName="parentShp" presStyleLbl="node1" presStyleIdx="1" presStyleCnt="6">
        <dgm:presLayoutVars>
          <dgm:bulletEnabled val="1"/>
        </dgm:presLayoutVars>
      </dgm:prSet>
      <dgm:spPr/>
    </dgm:pt>
    <dgm:pt modelId="{0BB7F9CE-5FE3-464F-864C-976F78FF42D9}" type="pres">
      <dgm:prSet presAssocID="{BD5238DC-2285-CB41-9DCD-2D8E0C8B7888}" presName="childShp" presStyleLbl="bgAccFollowNode1" presStyleIdx="1" presStyleCnt="6" custFlipHor="0" custScaleX="16320" custScaleY="71919" custLinFactNeighborX="-2339" custLinFactNeighborY="8801">
        <dgm:presLayoutVars>
          <dgm:bulletEnabled val="1"/>
        </dgm:presLayoutVars>
      </dgm:prSet>
      <dgm:spPr>
        <a:ln w="25400">
          <a:solidFill>
            <a:schemeClr val="tx1">
              <a:alpha val="90000"/>
            </a:schemeClr>
          </a:solidFill>
        </a:ln>
      </dgm:spPr>
    </dgm:pt>
    <dgm:pt modelId="{C1901FED-C390-8446-9C86-C3D3F4EA9248}" type="pres">
      <dgm:prSet presAssocID="{AA496688-910E-754C-B38B-3B999C2CEA82}" presName="spacing" presStyleCnt="0"/>
      <dgm:spPr/>
    </dgm:pt>
    <dgm:pt modelId="{54D38487-B0B0-D045-8856-35307EE994AE}" type="pres">
      <dgm:prSet presAssocID="{0815C727-C9D5-0241-B0EC-DD6C06D15D80}" presName="linNode" presStyleCnt="0"/>
      <dgm:spPr/>
    </dgm:pt>
    <dgm:pt modelId="{B68C18F3-2491-214A-97DC-C8D7354F1AB2}" type="pres">
      <dgm:prSet presAssocID="{0815C727-C9D5-0241-B0EC-DD6C06D15D80}" presName="parentShp" presStyleLbl="node1" presStyleIdx="2" presStyleCnt="6">
        <dgm:presLayoutVars>
          <dgm:bulletEnabled val="1"/>
        </dgm:presLayoutVars>
      </dgm:prSet>
      <dgm:spPr/>
    </dgm:pt>
    <dgm:pt modelId="{CD26C96E-188A-EC4C-8919-A50A8051F3C5}" type="pres">
      <dgm:prSet presAssocID="{0815C727-C9D5-0241-B0EC-DD6C06D15D80}" presName="childShp" presStyleLbl="bgAccFollowNode1" presStyleIdx="2" presStyleCnt="6" custFlipHor="0" custScaleX="16320" custScaleY="71919" custLinFactNeighborX="-2339" custLinFactNeighborY="7019">
        <dgm:presLayoutVars>
          <dgm:bulletEnabled val="1"/>
        </dgm:presLayoutVars>
      </dgm:prSet>
      <dgm:spPr>
        <a:ln w="25400">
          <a:solidFill>
            <a:schemeClr val="tx1">
              <a:alpha val="90000"/>
            </a:schemeClr>
          </a:solidFill>
        </a:ln>
      </dgm:spPr>
    </dgm:pt>
    <dgm:pt modelId="{16F37544-1F7D-ED43-A69E-9DF42F9D4F9A}" type="pres">
      <dgm:prSet presAssocID="{F9E7A8AB-33AE-F547-B564-FF87D3B5E942}" presName="spacing" presStyleCnt="0"/>
      <dgm:spPr/>
    </dgm:pt>
    <dgm:pt modelId="{C3D719D1-4BAC-1645-B827-06363DDBE11B}" type="pres">
      <dgm:prSet presAssocID="{6F436A66-2546-6542-9A59-3AC6EAACD970}" presName="linNode" presStyleCnt="0"/>
      <dgm:spPr/>
    </dgm:pt>
    <dgm:pt modelId="{73EB1C64-F9AD-8E40-BB92-F185BCEDE4D6}" type="pres">
      <dgm:prSet presAssocID="{6F436A66-2546-6542-9A59-3AC6EAACD970}" presName="parentShp" presStyleLbl="node1" presStyleIdx="3" presStyleCnt="6">
        <dgm:presLayoutVars>
          <dgm:bulletEnabled val="1"/>
        </dgm:presLayoutVars>
      </dgm:prSet>
      <dgm:spPr/>
    </dgm:pt>
    <dgm:pt modelId="{3C25A31A-C6B7-F54D-B95D-913D89EF6B7A}" type="pres">
      <dgm:prSet presAssocID="{6F436A66-2546-6542-9A59-3AC6EAACD970}" presName="childShp" presStyleLbl="bgAccFollowNode1" presStyleIdx="3" presStyleCnt="6" custFlipHor="0" custScaleX="17386" custScaleY="71919" custLinFactNeighborX="-2785" custLinFactNeighborY="9253">
        <dgm:presLayoutVars>
          <dgm:bulletEnabled val="1"/>
        </dgm:presLayoutVars>
      </dgm:prSet>
      <dgm:spPr>
        <a:ln w="25400">
          <a:solidFill>
            <a:schemeClr val="tx1">
              <a:alpha val="90000"/>
            </a:schemeClr>
          </a:solidFill>
        </a:ln>
      </dgm:spPr>
    </dgm:pt>
    <dgm:pt modelId="{86CFD05B-6DAD-344E-A038-81C1D6881A5F}" type="pres">
      <dgm:prSet presAssocID="{FFC22821-F33B-454D-BC77-C2219CBDB4AB}" presName="spacing" presStyleCnt="0"/>
      <dgm:spPr/>
    </dgm:pt>
    <dgm:pt modelId="{F58D1C3F-A68E-AF4A-AC5A-1692EDD6B8CD}" type="pres">
      <dgm:prSet presAssocID="{FC4A04BE-F6B1-F847-889F-BAC7A84CFEDF}" presName="linNode" presStyleCnt="0"/>
      <dgm:spPr/>
    </dgm:pt>
    <dgm:pt modelId="{7A3C9471-059F-1D43-A75E-BDBF56EC320F}" type="pres">
      <dgm:prSet presAssocID="{FC4A04BE-F6B1-F847-889F-BAC7A84CFEDF}" presName="parentShp" presStyleLbl="node1" presStyleIdx="4" presStyleCnt="6">
        <dgm:presLayoutVars>
          <dgm:bulletEnabled val="1"/>
        </dgm:presLayoutVars>
      </dgm:prSet>
      <dgm:spPr/>
    </dgm:pt>
    <dgm:pt modelId="{B2EB5B88-AA43-9B4C-9CE1-CE2531A396C0}" type="pres">
      <dgm:prSet presAssocID="{FC4A04BE-F6B1-F847-889F-BAC7A84CFEDF}" presName="childShp" presStyleLbl="bgAccFollowNode1" presStyleIdx="4" presStyleCnt="6" custFlipHor="0" custScaleX="16320" custScaleY="71919" custLinFactNeighborX="-724" custLinFactNeighborY="3828">
        <dgm:presLayoutVars>
          <dgm:bulletEnabled val="1"/>
        </dgm:presLayoutVars>
      </dgm:prSet>
      <dgm:spPr>
        <a:ln w="25400">
          <a:solidFill>
            <a:schemeClr val="tx1">
              <a:alpha val="90000"/>
            </a:schemeClr>
          </a:solidFill>
        </a:ln>
      </dgm:spPr>
    </dgm:pt>
    <dgm:pt modelId="{36F7C479-691C-D348-AB77-6B3D99B601B6}" type="pres">
      <dgm:prSet presAssocID="{D0F080AF-E161-2E45-B064-16498B87B43B}" presName="spacing" presStyleCnt="0"/>
      <dgm:spPr/>
    </dgm:pt>
    <dgm:pt modelId="{C564601B-0B9D-D049-B0A7-D1508F4BEAE8}" type="pres">
      <dgm:prSet presAssocID="{9AD174A4-5C7F-0640-8059-D831D6474B1F}" presName="linNode" presStyleCnt="0"/>
      <dgm:spPr/>
    </dgm:pt>
    <dgm:pt modelId="{9A444931-AC11-6A4F-B6C4-11C00527667E}" type="pres">
      <dgm:prSet presAssocID="{9AD174A4-5C7F-0640-8059-D831D6474B1F}" presName="parentShp" presStyleLbl="node1" presStyleIdx="5" presStyleCnt="6">
        <dgm:presLayoutVars>
          <dgm:bulletEnabled val="1"/>
        </dgm:presLayoutVars>
      </dgm:prSet>
      <dgm:spPr/>
    </dgm:pt>
    <dgm:pt modelId="{0F5AED9D-4ABD-FF4B-9A0C-12CD6F547BF0}" type="pres">
      <dgm:prSet presAssocID="{9AD174A4-5C7F-0640-8059-D831D6474B1F}" presName="childShp" presStyleLbl="bgAccFollowNode1" presStyleIdx="5" presStyleCnt="6" custFlipHor="0" custScaleX="16320" custScaleY="71919" custLinFactNeighborX="-2391" custLinFactNeighborY="8886">
        <dgm:presLayoutVars>
          <dgm:bulletEnabled val="1"/>
        </dgm:presLayoutVars>
      </dgm:prSet>
      <dgm:spPr>
        <a:ln w="25400">
          <a:solidFill>
            <a:schemeClr val="tx1">
              <a:alpha val="90000"/>
            </a:schemeClr>
          </a:solidFill>
        </a:ln>
      </dgm:spPr>
    </dgm:pt>
  </dgm:ptLst>
  <dgm:cxnLst>
    <dgm:cxn modelId="{E8B8F31C-64FC-734D-9053-275AF8F44CD2}" type="presOf" srcId="{6F436A66-2546-6542-9A59-3AC6EAACD970}" destId="{73EB1C64-F9AD-8E40-BB92-F185BCEDE4D6}" srcOrd="0" destOrd="0" presId="urn:microsoft.com/office/officeart/2005/8/layout/vList6"/>
    <dgm:cxn modelId="{010EDF25-BB1B-BF41-BAFF-3F470BC6B423}" type="presOf" srcId="{BD5238DC-2285-CB41-9DCD-2D8E0C8B7888}" destId="{EDC94694-6981-CA48-A810-EC0ED6A119B1}" srcOrd="0" destOrd="0" presId="urn:microsoft.com/office/officeart/2005/8/layout/vList6"/>
    <dgm:cxn modelId="{BD065635-CE74-AA4C-8298-6349127C7ABE}" srcId="{EB16BD6C-64C2-8F40-854B-3108B4330DAD}" destId="{BCE4D3B7-2F90-DC46-A9BF-4790AC2E2B9C}" srcOrd="0" destOrd="0" parTransId="{A7F3353A-231A-7E40-B39E-7EF2D069161F}" sibTransId="{21F2F6BE-110F-464E-94AE-FFE87834FF09}"/>
    <dgm:cxn modelId="{6726053D-2F2A-1742-8A0B-D7474D916673}" srcId="{EB16BD6C-64C2-8F40-854B-3108B4330DAD}" destId="{BD5238DC-2285-CB41-9DCD-2D8E0C8B7888}" srcOrd="1" destOrd="0" parTransId="{02C50B5A-BDD9-D542-86DC-C8C15B6B07FA}" sibTransId="{AA496688-910E-754C-B38B-3B999C2CEA82}"/>
    <dgm:cxn modelId="{F102B057-BB56-924B-99D7-50B20DD07D5B}" type="presOf" srcId="{EB16BD6C-64C2-8F40-854B-3108B4330DAD}" destId="{CDC3D660-97ED-7A4D-8202-9A0914EB0592}" srcOrd="0" destOrd="0" presId="urn:microsoft.com/office/officeart/2005/8/layout/vList6"/>
    <dgm:cxn modelId="{3FC1EA60-FC31-2545-B21C-C47FCBF0E4E9}" srcId="{EB16BD6C-64C2-8F40-854B-3108B4330DAD}" destId="{6F436A66-2546-6542-9A59-3AC6EAACD970}" srcOrd="3" destOrd="0" parTransId="{D6A3A641-E827-F64E-A246-5605F121D105}" sibTransId="{FFC22821-F33B-454D-BC77-C2219CBDB4AB}"/>
    <dgm:cxn modelId="{174A9E6F-C3E9-F54C-BB5C-C23652216B12}" srcId="{EB16BD6C-64C2-8F40-854B-3108B4330DAD}" destId="{0815C727-C9D5-0241-B0EC-DD6C06D15D80}" srcOrd="2" destOrd="0" parTransId="{E6117CC6-A0DB-5C49-B006-4F238D3B765B}" sibTransId="{F9E7A8AB-33AE-F547-B564-FF87D3B5E942}"/>
    <dgm:cxn modelId="{02B0F77C-98F9-2F4B-9297-88B43EEE63DC}" srcId="{EB16BD6C-64C2-8F40-854B-3108B4330DAD}" destId="{9AD174A4-5C7F-0640-8059-D831D6474B1F}" srcOrd="5" destOrd="0" parTransId="{558A8540-4412-3D4A-8E75-94BD260061B6}" sibTransId="{8C07C586-1DC0-FA43-B44D-DD9843231276}"/>
    <dgm:cxn modelId="{6CD14EB4-D24C-594A-86B5-4CB9AEA57771}" type="presOf" srcId="{0815C727-C9D5-0241-B0EC-DD6C06D15D80}" destId="{B68C18F3-2491-214A-97DC-C8D7354F1AB2}" srcOrd="0" destOrd="0" presId="urn:microsoft.com/office/officeart/2005/8/layout/vList6"/>
    <dgm:cxn modelId="{448C56BB-6CD0-144A-BCF3-9F1ECC5166DA}" type="presOf" srcId="{BCE4D3B7-2F90-DC46-A9BF-4790AC2E2B9C}" destId="{62C78CEE-480F-F442-B6DF-23294AF963E4}" srcOrd="0" destOrd="0" presId="urn:microsoft.com/office/officeart/2005/8/layout/vList6"/>
    <dgm:cxn modelId="{D265F2D3-AA39-D940-8548-7C61E599BD82}" type="presOf" srcId="{9AD174A4-5C7F-0640-8059-D831D6474B1F}" destId="{9A444931-AC11-6A4F-B6C4-11C00527667E}" srcOrd="0" destOrd="0" presId="urn:microsoft.com/office/officeart/2005/8/layout/vList6"/>
    <dgm:cxn modelId="{9680BCD8-DB0E-D64E-8825-5A14A187FC25}" srcId="{EB16BD6C-64C2-8F40-854B-3108B4330DAD}" destId="{FC4A04BE-F6B1-F847-889F-BAC7A84CFEDF}" srcOrd="4" destOrd="0" parTransId="{88E35882-540D-8943-A54E-4CA18D814C31}" sibTransId="{D0F080AF-E161-2E45-B064-16498B87B43B}"/>
    <dgm:cxn modelId="{16EA21F1-5498-D646-A9CE-C99EDC27E823}" type="presOf" srcId="{FC4A04BE-F6B1-F847-889F-BAC7A84CFEDF}" destId="{7A3C9471-059F-1D43-A75E-BDBF56EC320F}" srcOrd="0" destOrd="0" presId="urn:microsoft.com/office/officeart/2005/8/layout/vList6"/>
    <dgm:cxn modelId="{C954322D-5762-4343-BC6A-E64D6867E6F2}" type="presParOf" srcId="{CDC3D660-97ED-7A4D-8202-9A0914EB0592}" destId="{1E216887-C4A9-D24F-BC12-BBBD98A9889E}" srcOrd="0" destOrd="0" presId="urn:microsoft.com/office/officeart/2005/8/layout/vList6"/>
    <dgm:cxn modelId="{9749B44A-4C8E-7C45-B411-A50C5CAA6E7F}" type="presParOf" srcId="{1E216887-C4A9-D24F-BC12-BBBD98A9889E}" destId="{62C78CEE-480F-F442-B6DF-23294AF963E4}" srcOrd="0" destOrd="0" presId="urn:microsoft.com/office/officeart/2005/8/layout/vList6"/>
    <dgm:cxn modelId="{A777EFDE-C776-7B45-8BA3-D597D44265CA}" type="presParOf" srcId="{1E216887-C4A9-D24F-BC12-BBBD98A9889E}" destId="{84D950F4-C7E3-1F4F-86A5-64F1306C49D1}" srcOrd="1" destOrd="0" presId="urn:microsoft.com/office/officeart/2005/8/layout/vList6"/>
    <dgm:cxn modelId="{7D62DFF8-AADE-5840-ACCA-3A1CCA91E98C}" type="presParOf" srcId="{CDC3D660-97ED-7A4D-8202-9A0914EB0592}" destId="{4F73B87A-E0D4-B746-95AD-354509F2B3D8}" srcOrd="1" destOrd="0" presId="urn:microsoft.com/office/officeart/2005/8/layout/vList6"/>
    <dgm:cxn modelId="{346CB329-48B1-EE43-9F67-4CC84E2C280C}" type="presParOf" srcId="{CDC3D660-97ED-7A4D-8202-9A0914EB0592}" destId="{52FFF0A4-4397-BB4D-90F4-77352AB41439}" srcOrd="2" destOrd="0" presId="urn:microsoft.com/office/officeart/2005/8/layout/vList6"/>
    <dgm:cxn modelId="{848EC626-67B3-9F42-AD1D-89A7DBCCC9E2}" type="presParOf" srcId="{52FFF0A4-4397-BB4D-90F4-77352AB41439}" destId="{EDC94694-6981-CA48-A810-EC0ED6A119B1}" srcOrd="0" destOrd="0" presId="urn:microsoft.com/office/officeart/2005/8/layout/vList6"/>
    <dgm:cxn modelId="{A875E7E7-7FA8-9F49-834E-EC89C69BC3B9}" type="presParOf" srcId="{52FFF0A4-4397-BB4D-90F4-77352AB41439}" destId="{0BB7F9CE-5FE3-464F-864C-976F78FF42D9}" srcOrd="1" destOrd="0" presId="urn:microsoft.com/office/officeart/2005/8/layout/vList6"/>
    <dgm:cxn modelId="{E1A73D0C-219E-8B44-BC90-66ED5D39AF6B}" type="presParOf" srcId="{CDC3D660-97ED-7A4D-8202-9A0914EB0592}" destId="{C1901FED-C390-8446-9C86-C3D3F4EA9248}" srcOrd="3" destOrd="0" presId="urn:microsoft.com/office/officeart/2005/8/layout/vList6"/>
    <dgm:cxn modelId="{31D0FDCC-A03F-F74E-8B99-E95CA56634A6}" type="presParOf" srcId="{CDC3D660-97ED-7A4D-8202-9A0914EB0592}" destId="{54D38487-B0B0-D045-8856-35307EE994AE}" srcOrd="4" destOrd="0" presId="urn:microsoft.com/office/officeart/2005/8/layout/vList6"/>
    <dgm:cxn modelId="{5E311E20-E329-504C-A4F5-9A46DFD65DC0}" type="presParOf" srcId="{54D38487-B0B0-D045-8856-35307EE994AE}" destId="{B68C18F3-2491-214A-97DC-C8D7354F1AB2}" srcOrd="0" destOrd="0" presId="urn:microsoft.com/office/officeart/2005/8/layout/vList6"/>
    <dgm:cxn modelId="{4139E45D-DFBF-7E4D-AEBF-DB1E87D10D2F}" type="presParOf" srcId="{54D38487-B0B0-D045-8856-35307EE994AE}" destId="{CD26C96E-188A-EC4C-8919-A50A8051F3C5}" srcOrd="1" destOrd="0" presId="urn:microsoft.com/office/officeart/2005/8/layout/vList6"/>
    <dgm:cxn modelId="{7A2D9D0C-6638-D344-AFF4-2104F41C9312}" type="presParOf" srcId="{CDC3D660-97ED-7A4D-8202-9A0914EB0592}" destId="{16F37544-1F7D-ED43-A69E-9DF42F9D4F9A}" srcOrd="5" destOrd="0" presId="urn:microsoft.com/office/officeart/2005/8/layout/vList6"/>
    <dgm:cxn modelId="{187E8828-CB19-384B-8A0A-1B81AA1D721A}" type="presParOf" srcId="{CDC3D660-97ED-7A4D-8202-9A0914EB0592}" destId="{C3D719D1-4BAC-1645-B827-06363DDBE11B}" srcOrd="6" destOrd="0" presId="urn:microsoft.com/office/officeart/2005/8/layout/vList6"/>
    <dgm:cxn modelId="{8AA43CE7-78D3-4245-905C-DA7337A14B14}" type="presParOf" srcId="{C3D719D1-4BAC-1645-B827-06363DDBE11B}" destId="{73EB1C64-F9AD-8E40-BB92-F185BCEDE4D6}" srcOrd="0" destOrd="0" presId="urn:microsoft.com/office/officeart/2005/8/layout/vList6"/>
    <dgm:cxn modelId="{8E6FBDE5-20A9-8644-A0AC-B3CFB0DE5A1B}" type="presParOf" srcId="{C3D719D1-4BAC-1645-B827-06363DDBE11B}" destId="{3C25A31A-C6B7-F54D-B95D-913D89EF6B7A}" srcOrd="1" destOrd="0" presId="urn:microsoft.com/office/officeart/2005/8/layout/vList6"/>
    <dgm:cxn modelId="{2A448959-BF57-644B-BDF7-BD047312C0B9}" type="presParOf" srcId="{CDC3D660-97ED-7A4D-8202-9A0914EB0592}" destId="{86CFD05B-6DAD-344E-A038-81C1D6881A5F}" srcOrd="7" destOrd="0" presId="urn:microsoft.com/office/officeart/2005/8/layout/vList6"/>
    <dgm:cxn modelId="{C134DE74-DDDC-DF49-85F2-7DAC9922E19F}" type="presParOf" srcId="{CDC3D660-97ED-7A4D-8202-9A0914EB0592}" destId="{F58D1C3F-A68E-AF4A-AC5A-1692EDD6B8CD}" srcOrd="8" destOrd="0" presId="urn:microsoft.com/office/officeart/2005/8/layout/vList6"/>
    <dgm:cxn modelId="{E8AA3E6E-5405-E34F-BF74-F7E191F6BAF6}" type="presParOf" srcId="{F58D1C3F-A68E-AF4A-AC5A-1692EDD6B8CD}" destId="{7A3C9471-059F-1D43-A75E-BDBF56EC320F}" srcOrd="0" destOrd="0" presId="urn:microsoft.com/office/officeart/2005/8/layout/vList6"/>
    <dgm:cxn modelId="{05B7DD85-C607-0041-A526-4E1A2E49AAB7}" type="presParOf" srcId="{F58D1C3F-A68E-AF4A-AC5A-1692EDD6B8CD}" destId="{B2EB5B88-AA43-9B4C-9CE1-CE2531A396C0}" srcOrd="1" destOrd="0" presId="urn:microsoft.com/office/officeart/2005/8/layout/vList6"/>
    <dgm:cxn modelId="{E1DDFFC2-8340-6A4E-A1FB-0BAB2DD56CCF}" type="presParOf" srcId="{CDC3D660-97ED-7A4D-8202-9A0914EB0592}" destId="{36F7C479-691C-D348-AB77-6B3D99B601B6}" srcOrd="9" destOrd="0" presId="urn:microsoft.com/office/officeart/2005/8/layout/vList6"/>
    <dgm:cxn modelId="{4DB1FCB1-A51C-DA40-BDC2-07D369EC58CF}" type="presParOf" srcId="{CDC3D660-97ED-7A4D-8202-9A0914EB0592}" destId="{C564601B-0B9D-D049-B0A7-D1508F4BEAE8}" srcOrd="10" destOrd="0" presId="urn:microsoft.com/office/officeart/2005/8/layout/vList6"/>
    <dgm:cxn modelId="{E925EA13-616F-484F-9240-5FFF91DB0C34}" type="presParOf" srcId="{C564601B-0B9D-D049-B0A7-D1508F4BEAE8}" destId="{9A444931-AC11-6A4F-B6C4-11C00527667E}" srcOrd="0" destOrd="0" presId="urn:microsoft.com/office/officeart/2005/8/layout/vList6"/>
    <dgm:cxn modelId="{973EB828-45FC-9C4B-ADF9-D08E59BD1EC7}" type="presParOf" srcId="{C564601B-0B9D-D049-B0A7-D1508F4BEAE8}" destId="{0F5AED9D-4ABD-FF4B-9A0C-12CD6F547BF0}" srcOrd="1" destOrd="0" presId="urn:microsoft.com/office/officeart/2005/8/layout/vList6"/>
  </dgm:cxnLst>
  <dgm:bg>
    <a:noFill/>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950F4-C7E3-1F4F-86A5-64F1306C49D1}">
      <dsp:nvSpPr>
        <dsp:cNvPr id="0" name=""/>
        <dsp:cNvSpPr/>
      </dsp:nvSpPr>
      <dsp:spPr>
        <a:xfrm>
          <a:off x="2845896" y="92388"/>
          <a:ext cx="431993" cy="360002"/>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62C78CEE-480F-F442-B6DF-23294AF963E4}">
      <dsp:nvSpPr>
        <dsp:cNvPr id="0" name=""/>
        <dsp:cNvSpPr/>
      </dsp:nvSpPr>
      <dsp:spPr>
        <a:xfrm>
          <a:off x="1107512" y="397"/>
          <a:ext cx="1764678" cy="5005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GB" sz="1600" b="0" kern="1200" dirty="0">
              <a:latin typeface="Bahnschrift" panose="020B0502040204020203" pitchFamily="34" charset="0"/>
              <a:ea typeface="Microsoft Himalaya" pitchFamily="2" charset="0"/>
              <a:cs typeface="Microsoft Himalaya" pitchFamily="2" charset="0"/>
            </a:rPr>
            <a:t>Anmol Singh Gill</a:t>
          </a:r>
        </a:p>
      </dsp:txBody>
      <dsp:txXfrm>
        <a:off x="1131948" y="24833"/>
        <a:ext cx="1715806" cy="451694"/>
      </dsp:txXfrm>
    </dsp:sp>
    <dsp:sp modelId="{0BB7F9CE-5FE3-464F-864C-976F78FF42D9}">
      <dsp:nvSpPr>
        <dsp:cNvPr id="0" name=""/>
        <dsp:cNvSpPr/>
      </dsp:nvSpPr>
      <dsp:spPr>
        <a:xfrm>
          <a:off x="2830914" y="665356"/>
          <a:ext cx="431993" cy="360002"/>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EDC94694-6981-CA48-A810-EC0ED6A119B1}">
      <dsp:nvSpPr>
        <dsp:cNvPr id="0" name=""/>
        <dsp:cNvSpPr/>
      </dsp:nvSpPr>
      <dsp:spPr>
        <a:xfrm>
          <a:off x="1107512" y="551020"/>
          <a:ext cx="1764678" cy="5005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IN" sz="1600" b="0" i="0" u="none" kern="1200" dirty="0">
              <a:latin typeface="Bahnschrift" panose="020B0502040204020203" pitchFamily="34" charset="0"/>
              <a:ea typeface="Microsoft Himalaya" pitchFamily="2" charset="0"/>
              <a:cs typeface="Microsoft Himalaya" pitchFamily="2" charset="0"/>
            </a:rPr>
            <a:t>Esha Hooda</a:t>
          </a:r>
          <a:endParaRPr lang="en-IN" sz="1600" b="0" kern="1200" dirty="0">
            <a:latin typeface="Bahnschrift" panose="020B0502040204020203" pitchFamily="34" charset="0"/>
            <a:ea typeface="Microsoft Himalaya" pitchFamily="2" charset="0"/>
            <a:cs typeface="Microsoft Himalaya" pitchFamily="2" charset="0"/>
          </a:endParaRPr>
        </a:p>
      </dsp:txBody>
      <dsp:txXfrm>
        <a:off x="1131948" y="575456"/>
        <a:ext cx="1715806" cy="451694"/>
      </dsp:txXfrm>
    </dsp:sp>
    <dsp:sp modelId="{CD26C96E-188A-EC4C-8919-A50A8051F3C5}">
      <dsp:nvSpPr>
        <dsp:cNvPr id="0" name=""/>
        <dsp:cNvSpPr/>
      </dsp:nvSpPr>
      <dsp:spPr>
        <a:xfrm>
          <a:off x="2830914" y="1207059"/>
          <a:ext cx="431993" cy="360002"/>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B68C18F3-2491-214A-97DC-C8D7354F1AB2}">
      <dsp:nvSpPr>
        <dsp:cNvPr id="0" name=""/>
        <dsp:cNvSpPr/>
      </dsp:nvSpPr>
      <dsp:spPr>
        <a:xfrm>
          <a:off x="1107512" y="1101642"/>
          <a:ext cx="1764678" cy="5005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IN" sz="1600" b="0" i="0" u="none" kern="1200" dirty="0" err="1">
              <a:latin typeface="Bahnschrift" panose="020B0502040204020203" pitchFamily="34" charset="0"/>
              <a:ea typeface="Microsoft Himalaya" pitchFamily="2" charset="0"/>
              <a:cs typeface="Microsoft Himalaya" pitchFamily="2" charset="0"/>
            </a:rPr>
            <a:t>Sree</a:t>
          </a:r>
          <a:r>
            <a:rPr lang="en-IN" sz="1600" b="0" i="0" u="none" kern="1200" dirty="0">
              <a:latin typeface="Bahnschrift" panose="020B0502040204020203" pitchFamily="34" charset="0"/>
              <a:ea typeface="Microsoft Himalaya" pitchFamily="2" charset="0"/>
              <a:cs typeface="Microsoft Himalaya" pitchFamily="2" charset="0"/>
            </a:rPr>
            <a:t> Reshma </a:t>
          </a:r>
          <a:r>
            <a:rPr lang="en-IN" sz="1600" b="0" i="0" u="none" kern="1200" dirty="0" err="1">
              <a:latin typeface="Bahnschrift" panose="020B0502040204020203" pitchFamily="34" charset="0"/>
              <a:ea typeface="Microsoft Himalaya" pitchFamily="2" charset="0"/>
              <a:cs typeface="Microsoft Himalaya" pitchFamily="2" charset="0"/>
            </a:rPr>
            <a:t>Paramel</a:t>
          </a:r>
          <a:endParaRPr lang="en-IN" sz="1600" b="0" kern="1200" dirty="0">
            <a:latin typeface="Bahnschrift" panose="020B0502040204020203" pitchFamily="34" charset="0"/>
            <a:ea typeface="Microsoft Himalaya" pitchFamily="2" charset="0"/>
            <a:cs typeface="Microsoft Himalaya" pitchFamily="2" charset="0"/>
          </a:endParaRPr>
        </a:p>
      </dsp:txBody>
      <dsp:txXfrm>
        <a:off x="1131948" y="1126078"/>
        <a:ext cx="1715806" cy="451694"/>
      </dsp:txXfrm>
    </dsp:sp>
    <dsp:sp modelId="{3C25A31A-C6B7-F54D-B95D-913D89EF6B7A}">
      <dsp:nvSpPr>
        <dsp:cNvPr id="0" name=""/>
        <dsp:cNvSpPr/>
      </dsp:nvSpPr>
      <dsp:spPr>
        <a:xfrm>
          <a:off x="2808935" y="1768865"/>
          <a:ext cx="460210" cy="360002"/>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73EB1C64-F9AD-8E40-BB92-F185BCEDE4D6}">
      <dsp:nvSpPr>
        <dsp:cNvPr id="0" name=""/>
        <dsp:cNvSpPr/>
      </dsp:nvSpPr>
      <dsp:spPr>
        <a:xfrm>
          <a:off x="1093403" y="1652265"/>
          <a:ext cx="1764678" cy="5005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IN" sz="1600" b="0" i="0" u="none" kern="1200" dirty="0" err="1">
              <a:latin typeface="Bahnschrift" panose="020B0502040204020203" pitchFamily="34" charset="0"/>
              <a:ea typeface="Microsoft Himalaya" pitchFamily="2" charset="0"/>
              <a:cs typeface="Microsoft Himalaya" pitchFamily="2" charset="0"/>
            </a:rPr>
            <a:t>Sriraja</a:t>
          </a:r>
          <a:r>
            <a:rPr lang="en-IN" sz="1600" b="0" i="0" u="none" kern="1200" dirty="0">
              <a:latin typeface="Bahnschrift" panose="020B0502040204020203" pitchFamily="34" charset="0"/>
              <a:ea typeface="Microsoft Himalaya" pitchFamily="2" charset="0"/>
              <a:cs typeface="Microsoft Himalaya" pitchFamily="2" charset="0"/>
            </a:rPr>
            <a:t> Vignesh S</a:t>
          </a:r>
          <a:endParaRPr lang="en-GB" sz="1600" b="0" kern="1200" dirty="0">
            <a:latin typeface="Bahnschrift" panose="020B0502040204020203" pitchFamily="34" charset="0"/>
            <a:ea typeface="Microsoft Himalaya" pitchFamily="2" charset="0"/>
            <a:cs typeface="Microsoft Himalaya" pitchFamily="2" charset="0"/>
          </a:endParaRPr>
        </a:p>
      </dsp:txBody>
      <dsp:txXfrm>
        <a:off x="1117839" y="1676701"/>
        <a:ext cx="1715806" cy="451694"/>
      </dsp:txXfrm>
    </dsp:sp>
    <dsp:sp modelId="{B2EB5B88-AA43-9B4C-9CE1-CE2531A396C0}">
      <dsp:nvSpPr>
        <dsp:cNvPr id="0" name=""/>
        <dsp:cNvSpPr/>
      </dsp:nvSpPr>
      <dsp:spPr>
        <a:xfrm>
          <a:off x="2859414" y="2292332"/>
          <a:ext cx="431993" cy="360002"/>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7A3C9471-059F-1D43-A75E-BDBF56EC320F}">
      <dsp:nvSpPr>
        <dsp:cNvPr id="0" name=""/>
        <dsp:cNvSpPr/>
      </dsp:nvSpPr>
      <dsp:spPr>
        <a:xfrm>
          <a:off x="1107512" y="2202888"/>
          <a:ext cx="1764678" cy="5005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IN" sz="1600" b="0" i="0" u="none" kern="1200" dirty="0">
              <a:latin typeface="Bahnschrift" panose="020B0502040204020203" pitchFamily="34" charset="0"/>
              <a:ea typeface="Microsoft Himalaya" pitchFamily="2" charset="0"/>
              <a:cs typeface="Microsoft Himalaya" pitchFamily="2" charset="0"/>
            </a:rPr>
            <a:t>Swathi S</a:t>
          </a:r>
          <a:endParaRPr lang="en-IN" sz="1600" b="0" kern="1200" dirty="0">
            <a:latin typeface="Bahnschrift" panose="020B0502040204020203" pitchFamily="34" charset="0"/>
            <a:ea typeface="Microsoft Himalaya" pitchFamily="2" charset="0"/>
            <a:cs typeface="Microsoft Himalaya" pitchFamily="2" charset="0"/>
          </a:endParaRPr>
        </a:p>
      </dsp:txBody>
      <dsp:txXfrm>
        <a:off x="1131948" y="2227324"/>
        <a:ext cx="1715806" cy="451694"/>
      </dsp:txXfrm>
    </dsp:sp>
    <dsp:sp modelId="{0F5AED9D-4ABD-FF4B-9A0C-12CD6F547BF0}">
      <dsp:nvSpPr>
        <dsp:cNvPr id="0" name=""/>
        <dsp:cNvSpPr/>
      </dsp:nvSpPr>
      <dsp:spPr>
        <a:xfrm>
          <a:off x="2829997" y="2868273"/>
          <a:ext cx="431993" cy="360002"/>
        </a:xfrm>
        <a:prstGeom prst="rightArrow">
          <a:avLst>
            <a:gd name="adj1" fmla="val 75000"/>
            <a:gd name="adj2" fmla="val 50000"/>
          </a:avLst>
        </a:prstGeom>
        <a:solidFill>
          <a:schemeClr val="accent3">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sp>
    <dsp:sp modelId="{9A444931-AC11-6A4F-B6C4-11C00527667E}">
      <dsp:nvSpPr>
        <dsp:cNvPr id="0" name=""/>
        <dsp:cNvSpPr/>
      </dsp:nvSpPr>
      <dsp:spPr>
        <a:xfrm>
          <a:off x="1107512" y="2753511"/>
          <a:ext cx="1764678" cy="50056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l" defTabSz="711200">
            <a:lnSpc>
              <a:spcPct val="90000"/>
            </a:lnSpc>
            <a:spcBef>
              <a:spcPct val="0"/>
            </a:spcBef>
            <a:spcAft>
              <a:spcPct val="35000"/>
            </a:spcAft>
            <a:buNone/>
          </a:pPr>
          <a:r>
            <a:rPr lang="en-IN" sz="1600" b="0" i="0" u="none" kern="1200" dirty="0" err="1">
              <a:latin typeface="Bahnschrift" panose="020B0502040204020203" pitchFamily="34" charset="0"/>
              <a:ea typeface="Microsoft Himalaya" pitchFamily="2" charset="0"/>
              <a:cs typeface="Microsoft Himalaya" pitchFamily="2" charset="0"/>
            </a:rPr>
            <a:t>Vinu</a:t>
          </a:r>
          <a:r>
            <a:rPr lang="en-IN" sz="1600" b="0" i="0" u="none" kern="1200" dirty="0">
              <a:latin typeface="Bahnschrift" panose="020B0502040204020203" pitchFamily="34" charset="0"/>
              <a:ea typeface="Microsoft Himalaya" pitchFamily="2" charset="0"/>
              <a:cs typeface="Microsoft Himalaya" pitchFamily="2" charset="0"/>
            </a:rPr>
            <a:t> Kevin Diesel S</a:t>
          </a:r>
          <a:endParaRPr lang="en-IN" sz="1600" b="0" kern="1200" dirty="0">
            <a:latin typeface="Bahnschrift" panose="020B0502040204020203" pitchFamily="34" charset="0"/>
            <a:ea typeface="Microsoft Himalaya" pitchFamily="2" charset="0"/>
            <a:cs typeface="Microsoft Himalaya" pitchFamily="2" charset="0"/>
          </a:endParaRPr>
        </a:p>
      </dsp:txBody>
      <dsp:txXfrm>
        <a:off x="1131948" y="2777947"/>
        <a:ext cx="1715806" cy="45169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8E7BF4-DEC5-FA47-A29E-30DCF970989F}" type="datetimeFigureOut">
              <a:rPr lang="en-US" smtClean="0"/>
              <a:t>12/28/22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AA4B0-D2BB-0440-B6B9-589602D1BF66}" type="slidenum">
              <a:rPr lang="en-US" smtClean="0"/>
              <a:t>‹#›</a:t>
            </a:fld>
            <a:endParaRPr lang="en-US"/>
          </a:p>
        </p:txBody>
      </p:sp>
    </p:spTree>
    <p:extLst>
      <p:ext uri="{BB962C8B-B14F-4D97-AF65-F5344CB8AC3E}">
        <p14:creationId xmlns:p14="http://schemas.microsoft.com/office/powerpoint/2010/main" val="3715103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AA4B0-D2BB-0440-B6B9-589602D1BF66}" type="slidenum">
              <a:rPr lang="en-US" smtClean="0"/>
              <a:t>4</a:t>
            </a:fld>
            <a:endParaRPr lang="en-US"/>
          </a:p>
        </p:txBody>
      </p:sp>
    </p:spTree>
    <p:extLst>
      <p:ext uri="{BB962C8B-B14F-4D97-AF65-F5344CB8AC3E}">
        <p14:creationId xmlns:p14="http://schemas.microsoft.com/office/powerpoint/2010/main" val="225352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AA4B0-D2BB-0440-B6B9-589602D1BF66}"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AA4B0-D2BB-0440-B6B9-589602D1BF66}" type="slidenum">
              <a:rPr lang="en-US" smtClean="0"/>
              <a:t>10</a:t>
            </a:fld>
            <a:endParaRPr lang="en-US"/>
          </a:p>
        </p:txBody>
      </p:sp>
    </p:spTree>
    <p:extLst>
      <p:ext uri="{BB962C8B-B14F-4D97-AF65-F5344CB8AC3E}">
        <p14:creationId xmlns:p14="http://schemas.microsoft.com/office/powerpoint/2010/main" val="112833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BAA4B0-D2BB-0440-B6B9-589602D1BF66}" type="slidenum">
              <a:rPr lang="en-US" smtClean="0"/>
              <a:t>14</a:t>
            </a:fld>
            <a:endParaRPr lang="en-US"/>
          </a:p>
        </p:txBody>
      </p:sp>
    </p:spTree>
    <p:extLst>
      <p:ext uri="{BB962C8B-B14F-4D97-AF65-F5344CB8AC3E}">
        <p14:creationId xmlns:p14="http://schemas.microsoft.com/office/powerpoint/2010/main" val="886480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0C5C-E3A7-644D-9E6B-D27BE6AD7D9C}"/>
              </a:ext>
            </a:extLst>
          </p:cNvPr>
          <p:cNvSpPr>
            <a:spLocks noGrp="1"/>
          </p:cNvSpPr>
          <p:nvPr>
            <p:ph type="ctrTitle" hasCustomPrompt="1"/>
          </p:nvPr>
        </p:nvSpPr>
        <p:spPr>
          <a:xfrm>
            <a:off x="655781" y="660401"/>
            <a:ext cx="7102764" cy="854363"/>
          </a:xfrm>
        </p:spPr>
        <p:txBody>
          <a:bodyPr anchor="t">
            <a:normAutofit/>
          </a:bodyPr>
          <a:lstStyle>
            <a:lvl1pPr algn="l">
              <a:defRPr sz="5700" b="1" i="0" baseline="0">
                <a:solidFill>
                  <a:srgbClr val="0054A6"/>
                </a:solidFill>
                <a:latin typeface="Arial" panose="020B0604020202020204" pitchFamily="34" charset="0"/>
              </a:defRPr>
            </a:lvl1pPr>
          </a:lstStyle>
          <a:p>
            <a:r>
              <a:rPr lang="en-GB" dirty="0"/>
              <a:t>Presentation title</a:t>
            </a:r>
            <a:endParaRPr lang="en-US" dirty="0"/>
          </a:p>
        </p:txBody>
      </p:sp>
      <p:sp>
        <p:nvSpPr>
          <p:cNvPr id="3" name="Subtitle 2">
            <a:extLst>
              <a:ext uri="{FF2B5EF4-FFF2-40B4-BE49-F238E27FC236}">
                <a16:creationId xmlns:a16="http://schemas.microsoft.com/office/drawing/2014/main" id="{A5E51E29-8854-5E4B-8F05-5EC29D409B03}"/>
              </a:ext>
            </a:extLst>
          </p:cNvPr>
          <p:cNvSpPr>
            <a:spLocks noGrp="1"/>
          </p:cNvSpPr>
          <p:nvPr>
            <p:ph type="subTitle" idx="1" hasCustomPrompt="1"/>
          </p:nvPr>
        </p:nvSpPr>
        <p:spPr>
          <a:xfrm>
            <a:off x="655781" y="2004147"/>
            <a:ext cx="6188364" cy="600508"/>
          </a:xfrm>
        </p:spPr>
        <p:txBody>
          <a:bodyPr/>
          <a:lstStyle>
            <a:lvl1pPr marL="0" indent="0" algn="l">
              <a:buNone/>
              <a:defRPr sz="4000" baseline="0">
                <a:solidFill>
                  <a:srgbClr val="0054A6"/>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 title</a:t>
            </a:r>
            <a:endParaRPr lang="en-US" dirty="0"/>
          </a:p>
        </p:txBody>
      </p:sp>
      <p:sp>
        <p:nvSpPr>
          <p:cNvPr id="19" name="Date Placeholder 3">
            <a:extLst>
              <a:ext uri="{FF2B5EF4-FFF2-40B4-BE49-F238E27FC236}">
                <a16:creationId xmlns:a16="http://schemas.microsoft.com/office/drawing/2014/main" id="{A9D1E3B5-5065-5748-B269-DE80309BCC0B}"/>
              </a:ext>
            </a:extLst>
          </p:cNvPr>
          <p:cNvSpPr>
            <a:spLocks noGrp="1"/>
          </p:cNvSpPr>
          <p:nvPr>
            <p:ph type="dt" sz="half" idx="2"/>
          </p:nvPr>
        </p:nvSpPr>
        <p:spPr>
          <a:xfrm>
            <a:off x="655781" y="2821273"/>
            <a:ext cx="2743200" cy="365125"/>
          </a:xfrm>
          <a:prstGeom prst="rect">
            <a:avLst/>
          </a:prstGeom>
        </p:spPr>
        <p:txBody>
          <a:bodyPr vert="horz" lIns="91440" tIns="45720" rIns="91440" bIns="45720" rtlCol="0" anchor="ctr"/>
          <a:lstStyle>
            <a:lvl1pPr algn="l">
              <a:defRPr sz="1600" baseline="0">
                <a:solidFill>
                  <a:srgbClr val="0054A6"/>
                </a:solidFill>
                <a:latin typeface="Arial" panose="020B0604020202020204" pitchFamily="34" charset="0"/>
              </a:defRPr>
            </a:lvl1pPr>
          </a:lstStyle>
          <a:p>
            <a:fld id="{7612B919-B5D9-0B48-84D8-7838D5A500AC}" type="datetime1">
              <a:rPr lang="en-IN" smtClean="0"/>
              <a:pPr/>
              <a:t>28/12/22</a:t>
            </a:fld>
            <a:endParaRPr lang="en-US" dirty="0"/>
          </a:p>
        </p:txBody>
      </p:sp>
      <p:pic>
        <p:nvPicPr>
          <p:cNvPr id="5" name="Picture 4">
            <a:extLst>
              <a:ext uri="{FF2B5EF4-FFF2-40B4-BE49-F238E27FC236}">
                <a16:creationId xmlns:a16="http://schemas.microsoft.com/office/drawing/2014/main" id="{2ECF10BB-A00D-7346-B9CF-C4E2DE300520}"/>
              </a:ext>
            </a:extLst>
          </p:cNvPr>
          <p:cNvPicPr>
            <a:picLocks noChangeAspect="1"/>
          </p:cNvPicPr>
          <p:nvPr userDrawn="1"/>
        </p:nvPicPr>
        <p:blipFill>
          <a:blip r:embed="rId2"/>
          <a:stretch>
            <a:fillRect/>
          </a:stretch>
        </p:blipFill>
        <p:spPr>
          <a:xfrm>
            <a:off x="0" y="0"/>
            <a:ext cx="8496000" cy="2064765"/>
          </a:xfrm>
          <a:prstGeom prst="rect">
            <a:avLst/>
          </a:prstGeom>
        </p:spPr>
      </p:pic>
      <p:pic>
        <p:nvPicPr>
          <p:cNvPr id="7" name="Picture 6">
            <a:extLst>
              <a:ext uri="{FF2B5EF4-FFF2-40B4-BE49-F238E27FC236}">
                <a16:creationId xmlns:a16="http://schemas.microsoft.com/office/drawing/2014/main" id="{79DFE0EB-806F-4646-A9C5-3EE1BC504B79}"/>
              </a:ext>
            </a:extLst>
          </p:cNvPr>
          <p:cNvPicPr>
            <a:picLocks noChangeAspect="1"/>
          </p:cNvPicPr>
          <p:nvPr userDrawn="1"/>
        </p:nvPicPr>
        <p:blipFill>
          <a:blip r:embed="rId3"/>
          <a:stretch>
            <a:fillRect/>
          </a:stretch>
        </p:blipFill>
        <p:spPr>
          <a:xfrm>
            <a:off x="655781" y="6063670"/>
            <a:ext cx="1324800" cy="447820"/>
          </a:xfrm>
          <a:prstGeom prst="rect">
            <a:avLst/>
          </a:prstGeom>
        </p:spPr>
      </p:pic>
    </p:spTree>
    <p:extLst>
      <p:ext uri="{BB962C8B-B14F-4D97-AF65-F5344CB8AC3E}">
        <p14:creationId xmlns:p14="http://schemas.microsoft.com/office/powerpoint/2010/main" val="4132077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 Imag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3EAFCE-0B7A-5B4C-BA8A-4556FEB703F0}"/>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10" name="Text Placeholder 9">
            <a:extLst>
              <a:ext uri="{FF2B5EF4-FFF2-40B4-BE49-F238E27FC236}">
                <a16:creationId xmlns:a16="http://schemas.microsoft.com/office/drawing/2014/main" id="{9239693C-ABEF-6547-A336-F3217365AAD1}"/>
              </a:ext>
            </a:extLst>
          </p:cNvPr>
          <p:cNvSpPr>
            <a:spLocks noGrp="1"/>
          </p:cNvSpPr>
          <p:nvPr>
            <p:ph type="body" sz="quarter" idx="13" hasCustomPrompt="1"/>
          </p:nvPr>
        </p:nvSpPr>
        <p:spPr>
          <a:xfrm>
            <a:off x="645825" y="686125"/>
            <a:ext cx="5228502" cy="868651"/>
          </a:xfrm>
        </p:spPr>
        <p:txBody>
          <a:bodyPr>
            <a:normAutofit/>
          </a:bodyPr>
          <a:lstStyle>
            <a:lvl1pPr marL="0" indent="0">
              <a:buFontTx/>
              <a:buNone/>
              <a:defRPr sz="5500" b="1" i="0" baseline="0">
                <a:solidFill>
                  <a:srgbClr val="231F20"/>
                </a:solidFill>
                <a:latin typeface="Arial" panose="020B0604020202020204" pitchFamily="34" charset="0"/>
              </a:defRPr>
            </a:lvl1pPr>
          </a:lstStyle>
          <a:p>
            <a:pPr lvl="0"/>
            <a:r>
              <a:rPr lang="en-GB" dirty="0"/>
              <a:t>Page Title</a:t>
            </a:r>
          </a:p>
        </p:txBody>
      </p:sp>
      <p:sp>
        <p:nvSpPr>
          <p:cNvPr id="14" name="Text Placeholder 13">
            <a:extLst>
              <a:ext uri="{FF2B5EF4-FFF2-40B4-BE49-F238E27FC236}">
                <a16:creationId xmlns:a16="http://schemas.microsoft.com/office/drawing/2014/main" id="{026457A1-8F8F-854E-B8CF-C170A473FFB2}"/>
              </a:ext>
            </a:extLst>
          </p:cNvPr>
          <p:cNvSpPr>
            <a:spLocks noGrp="1"/>
          </p:cNvSpPr>
          <p:nvPr>
            <p:ph type="body" sz="quarter" idx="14" hasCustomPrompt="1"/>
          </p:nvPr>
        </p:nvSpPr>
        <p:spPr>
          <a:xfrm>
            <a:off x="645826" y="1695411"/>
            <a:ext cx="5228502" cy="4132301"/>
          </a:xfrm>
        </p:spPr>
        <p:txBody>
          <a:bodyPr>
            <a:normAutofit/>
          </a:bodyPr>
          <a:lstStyle>
            <a:lvl1pPr marL="0" indent="0">
              <a:lnSpc>
                <a:spcPct val="100000"/>
              </a:lnSpc>
              <a:buFontTx/>
              <a:buNone/>
              <a:defRPr sz="1800" baseline="0">
                <a:solidFill>
                  <a:srgbClr val="000000"/>
                </a:solidFill>
                <a:latin typeface="Arial"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 </a:t>
            </a:r>
            <a:r>
              <a:rPr lang="en-GB" dirty="0" err="1"/>
              <a:t>ullam</a:t>
            </a:r>
            <a:r>
              <a:rPr lang="en-GB" dirty="0"/>
              <a:t>.</a:t>
            </a:r>
          </a:p>
        </p:txBody>
      </p:sp>
      <p:pic>
        <p:nvPicPr>
          <p:cNvPr id="3" name="Picture 2">
            <a:extLst>
              <a:ext uri="{FF2B5EF4-FFF2-40B4-BE49-F238E27FC236}">
                <a16:creationId xmlns:a16="http://schemas.microsoft.com/office/drawing/2014/main" id="{0876D121-1A8B-D446-954A-CC3A7EEE0B2C}"/>
              </a:ext>
            </a:extLst>
          </p:cNvPr>
          <p:cNvPicPr>
            <a:picLocks noChangeAspect="1"/>
          </p:cNvPicPr>
          <p:nvPr userDrawn="1"/>
        </p:nvPicPr>
        <p:blipFill>
          <a:blip r:embed="rId3"/>
          <a:stretch>
            <a:fillRect/>
          </a:stretch>
        </p:blipFill>
        <p:spPr>
          <a:xfrm>
            <a:off x="645825" y="6063670"/>
            <a:ext cx="1324800" cy="447820"/>
          </a:xfrm>
          <a:prstGeom prst="rect">
            <a:avLst/>
          </a:prstGeom>
        </p:spPr>
      </p:pic>
    </p:spTree>
    <p:extLst>
      <p:ext uri="{BB962C8B-B14F-4D97-AF65-F5344CB8AC3E}">
        <p14:creationId xmlns:p14="http://schemas.microsoft.com/office/powerpoint/2010/main" val="4062625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6A87DA1-B675-5545-87E6-2FD3DD3D7202}"/>
              </a:ext>
            </a:extLst>
          </p:cNvPr>
          <p:cNvSpPr>
            <a:spLocks noGrp="1"/>
          </p:cNvSpPr>
          <p:nvPr>
            <p:ph type="body" sz="quarter" idx="14" hasCustomPrompt="1"/>
          </p:nvPr>
        </p:nvSpPr>
        <p:spPr>
          <a:xfrm>
            <a:off x="645825" y="1763297"/>
            <a:ext cx="11028939" cy="4017963"/>
          </a:xfrm>
        </p:spPr>
        <p:txBody>
          <a:bodyPr>
            <a:noAutofit/>
          </a:bodyPr>
          <a:lstStyle>
            <a:lvl1pPr marL="0" indent="0">
              <a:buFontTx/>
              <a:buNone/>
              <a:defRPr sz="1800" b="0" i="0" baseline="0">
                <a:solidFill>
                  <a:srgbClr val="231F20"/>
                </a:solidFill>
                <a:latin typeface="Arial" panose="020B0604020202020204" pitchFamily="34" charset="0"/>
              </a:defRPr>
            </a:lvl1pPr>
          </a:lstStyle>
          <a:p>
            <a:pPr lvl="0"/>
            <a:r>
              <a:rPr lang="en-GB" dirty="0"/>
              <a:t>Lorem ipsum</a:t>
            </a:r>
          </a:p>
          <a:p>
            <a:pPr lvl="0"/>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 magna </a:t>
            </a:r>
            <a:r>
              <a:rPr lang="en-GB" dirty="0" err="1"/>
              <a:t>aliquam</a:t>
            </a:r>
            <a:r>
              <a:rPr lang="en-GB" dirty="0"/>
              <a:t> </a:t>
            </a:r>
            <a:r>
              <a:rPr lang="en-GB" dirty="0" err="1"/>
              <a:t>erat</a:t>
            </a:r>
            <a:r>
              <a:rPr lang="en-GB" dirty="0"/>
              <a:t> </a:t>
            </a:r>
            <a:r>
              <a:rPr lang="en-GB" dirty="0" err="1"/>
              <a:t>volutpat</a:t>
            </a:r>
            <a:r>
              <a:rPr lang="en-GB" dirty="0"/>
              <a:t>. Ut </a:t>
            </a:r>
            <a:r>
              <a:rPr lang="en-GB" dirty="0" err="1"/>
              <a:t>wisi</a:t>
            </a:r>
            <a:r>
              <a:rPr lang="en-GB" dirty="0"/>
              <a: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a:t>
            </a:r>
            <a:r>
              <a:rPr lang="en-GB" dirty="0"/>
              <a:t> </a:t>
            </a:r>
            <a:r>
              <a:rPr lang="en-GB" dirty="0" err="1"/>
              <a:t>tation</a:t>
            </a:r>
            <a:r>
              <a:rPr lang="en-GB" dirty="0"/>
              <a:t>.</a:t>
            </a:r>
          </a:p>
          <a:p>
            <a:pPr lvl="0"/>
            <a:endParaRPr lang="en-GB" dirty="0"/>
          </a:p>
        </p:txBody>
      </p:sp>
      <p:sp>
        <p:nvSpPr>
          <p:cNvPr id="15" name="Text Placeholder 9">
            <a:extLst>
              <a:ext uri="{FF2B5EF4-FFF2-40B4-BE49-F238E27FC236}">
                <a16:creationId xmlns:a16="http://schemas.microsoft.com/office/drawing/2014/main" id="{9B7C9B20-01F8-AB4B-A928-07124CB5EB40}"/>
              </a:ext>
            </a:extLst>
          </p:cNvPr>
          <p:cNvSpPr>
            <a:spLocks noGrp="1"/>
          </p:cNvSpPr>
          <p:nvPr>
            <p:ph type="body" sz="quarter" idx="15" hasCustomPrompt="1"/>
          </p:nvPr>
        </p:nvSpPr>
        <p:spPr>
          <a:xfrm>
            <a:off x="645825" y="686125"/>
            <a:ext cx="5228502" cy="868651"/>
          </a:xfrm>
        </p:spPr>
        <p:txBody>
          <a:bodyPr>
            <a:normAutofit/>
          </a:bodyPr>
          <a:lstStyle>
            <a:lvl1pPr marL="0" indent="0">
              <a:buFontTx/>
              <a:buNone/>
              <a:defRPr sz="5500" b="1" i="0" baseline="0">
                <a:solidFill>
                  <a:srgbClr val="231F20"/>
                </a:solidFill>
                <a:latin typeface="Arial" panose="020B0604020202020204" pitchFamily="34" charset="0"/>
              </a:defRPr>
            </a:lvl1pPr>
          </a:lstStyle>
          <a:p>
            <a:pPr lvl="0"/>
            <a:r>
              <a:rPr lang="en-GB" dirty="0"/>
              <a:t>Page Title</a:t>
            </a:r>
          </a:p>
        </p:txBody>
      </p:sp>
      <p:pic>
        <p:nvPicPr>
          <p:cNvPr id="6" name="Picture 5">
            <a:extLst>
              <a:ext uri="{FF2B5EF4-FFF2-40B4-BE49-F238E27FC236}">
                <a16:creationId xmlns:a16="http://schemas.microsoft.com/office/drawing/2014/main" id="{E270831A-70C2-DF42-B4C1-487F06637868}"/>
              </a:ext>
            </a:extLst>
          </p:cNvPr>
          <p:cNvPicPr>
            <a:picLocks noChangeAspect="1"/>
          </p:cNvPicPr>
          <p:nvPr userDrawn="1"/>
        </p:nvPicPr>
        <p:blipFill>
          <a:blip r:embed="rId2"/>
          <a:stretch>
            <a:fillRect/>
          </a:stretch>
        </p:blipFill>
        <p:spPr>
          <a:xfrm>
            <a:off x="645825" y="6063670"/>
            <a:ext cx="1324800" cy="447820"/>
          </a:xfrm>
          <a:prstGeom prst="rect">
            <a:avLst/>
          </a:prstGeom>
        </p:spPr>
      </p:pic>
      <p:pic>
        <p:nvPicPr>
          <p:cNvPr id="3" name="Picture 2">
            <a:extLst>
              <a:ext uri="{FF2B5EF4-FFF2-40B4-BE49-F238E27FC236}">
                <a16:creationId xmlns:a16="http://schemas.microsoft.com/office/drawing/2014/main" id="{0D548CA5-0BF6-4C4E-B7B9-CDBA3D0CF2F3}"/>
              </a:ext>
            </a:extLst>
          </p:cNvPr>
          <p:cNvPicPr>
            <a:picLocks noChangeAspect="1"/>
          </p:cNvPicPr>
          <p:nvPr userDrawn="1"/>
        </p:nvPicPr>
        <p:blipFill>
          <a:blip r:embed="rId3"/>
          <a:stretch>
            <a:fillRect/>
          </a:stretch>
        </p:blipFill>
        <p:spPr>
          <a:xfrm>
            <a:off x="719716" y="1616359"/>
            <a:ext cx="2049600" cy="100800"/>
          </a:xfrm>
          <a:prstGeom prst="rect">
            <a:avLst/>
          </a:prstGeom>
        </p:spPr>
      </p:pic>
    </p:spTree>
    <p:extLst>
      <p:ext uri="{BB962C8B-B14F-4D97-AF65-F5344CB8AC3E}">
        <p14:creationId xmlns:p14="http://schemas.microsoft.com/office/powerpoint/2010/main" val="249838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ge Breaker Slide">
    <p:bg>
      <p:bgPr>
        <a:solidFill>
          <a:srgbClr val="0054A6"/>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56FCE0-5911-484D-BD21-530D64D4A5EC}"/>
              </a:ext>
            </a:extLst>
          </p:cNvPr>
          <p:cNvPicPr>
            <a:picLocks noChangeAspect="1"/>
          </p:cNvPicPr>
          <p:nvPr userDrawn="1"/>
        </p:nvPicPr>
        <p:blipFill>
          <a:blip r:embed="rId2"/>
          <a:stretch>
            <a:fillRect/>
          </a:stretch>
        </p:blipFill>
        <p:spPr>
          <a:xfrm>
            <a:off x="655781" y="6063670"/>
            <a:ext cx="1324800" cy="447820"/>
          </a:xfrm>
          <a:prstGeom prst="rect">
            <a:avLst/>
          </a:prstGeom>
        </p:spPr>
      </p:pic>
      <p:pic>
        <p:nvPicPr>
          <p:cNvPr id="5" name="Picture 4">
            <a:extLst>
              <a:ext uri="{FF2B5EF4-FFF2-40B4-BE49-F238E27FC236}">
                <a16:creationId xmlns:a16="http://schemas.microsoft.com/office/drawing/2014/main" id="{89DF3A6C-0CFB-194E-A50E-CC18BA2368E0}"/>
              </a:ext>
            </a:extLst>
          </p:cNvPr>
          <p:cNvPicPr>
            <a:picLocks noChangeAspect="1"/>
          </p:cNvPicPr>
          <p:nvPr userDrawn="1"/>
        </p:nvPicPr>
        <p:blipFill>
          <a:blip r:embed="rId3"/>
          <a:stretch>
            <a:fillRect/>
          </a:stretch>
        </p:blipFill>
        <p:spPr>
          <a:xfrm>
            <a:off x="0" y="2224942"/>
            <a:ext cx="12193200" cy="2408115"/>
          </a:xfrm>
          <a:prstGeom prst="rect">
            <a:avLst/>
          </a:prstGeom>
        </p:spPr>
      </p:pic>
    </p:spTree>
    <p:extLst>
      <p:ext uri="{BB962C8B-B14F-4D97-AF65-F5344CB8AC3E}">
        <p14:creationId xmlns:p14="http://schemas.microsoft.com/office/powerpoint/2010/main" val="816152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rgbClr val="0054A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F1289-AECE-6A4D-BA1D-507AE35E06AF}"/>
              </a:ext>
            </a:extLst>
          </p:cNvPr>
          <p:cNvPicPr>
            <a:picLocks noChangeAspect="1"/>
          </p:cNvPicPr>
          <p:nvPr userDrawn="1"/>
        </p:nvPicPr>
        <p:blipFill>
          <a:blip r:embed="rId2"/>
          <a:stretch>
            <a:fillRect/>
          </a:stretch>
        </p:blipFill>
        <p:spPr>
          <a:xfrm>
            <a:off x="6379222" y="4767000"/>
            <a:ext cx="5814000" cy="2091000"/>
          </a:xfrm>
          <a:prstGeom prst="rect">
            <a:avLst/>
          </a:prstGeom>
        </p:spPr>
      </p:pic>
      <p:pic>
        <p:nvPicPr>
          <p:cNvPr id="12" name="Picture 11">
            <a:extLst>
              <a:ext uri="{FF2B5EF4-FFF2-40B4-BE49-F238E27FC236}">
                <a16:creationId xmlns:a16="http://schemas.microsoft.com/office/drawing/2014/main" id="{27A16BA9-39A8-E642-8BA3-7988328A596E}"/>
              </a:ext>
            </a:extLst>
          </p:cNvPr>
          <p:cNvPicPr>
            <a:picLocks noChangeAspect="1"/>
          </p:cNvPicPr>
          <p:nvPr userDrawn="1"/>
        </p:nvPicPr>
        <p:blipFill>
          <a:blip r:embed="rId3"/>
          <a:stretch>
            <a:fillRect/>
          </a:stretch>
        </p:blipFill>
        <p:spPr>
          <a:xfrm>
            <a:off x="655781" y="6063670"/>
            <a:ext cx="1324800" cy="447820"/>
          </a:xfrm>
          <a:prstGeom prst="rect">
            <a:avLst/>
          </a:prstGeom>
        </p:spPr>
      </p:pic>
      <p:sp>
        <p:nvSpPr>
          <p:cNvPr id="13" name="Text Placeholder 9">
            <a:extLst>
              <a:ext uri="{FF2B5EF4-FFF2-40B4-BE49-F238E27FC236}">
                <a16:creationId xmlns:a16="http://schemas.microsoft.com/office/drawing/2014/main" id="{A77D1B87-8D3E-5440-83C9-866F619A1EAE}"/>
              </a:ext>
            </a:extLst>
          </p:cNvPr>
          <p:cNvSpPr>
            <a:spLocks noGrp="1"/>
          </p:cNvSpPr>
          <p:nvPr>
            <p:ph type="body" sz="quarter" idx="13" hasCustomPrompt="1"/>
          </p:nvPr>
        </p:nvSpPr>
        <p:spPr>
          <a:xfrm>
            <a:off x="645825" y="686125"/>
            <a:ext cx="5228502" cy="674688"/>
          </a:xfrm>
        </p:spPr>
        <p:txBody>
          <a:bodyPr>
            <a:normAutofit/>
          </a:bodyPr>
          <a:lstStyle>
            <a:lvl1pPr marL="0" indent="0">
              <a:buFontTx/>
              <a:buNone/>
              <a:defRPr sz="4000" b="1" i="0" baseline="0">
                <a:solidFill>
                  <a:srgbClr val="FFFFFF"/>
                </a:solidFill>
                <a:latin typeface="Arial" panose="020B0604020202020204" pitchFamily="34" charset="0"/>
              </a:defRPr>
            </a:lvl1pPr>
          </a:lstStyle>
          <a:p>
            <a:pPr lvl="0"/>
            <a:r>
              <a:rPr lang="en-GB" dirty="0"/>
              <a:t>Person Name</a:t>
            </a:r>
          </a:p>
        </p:txBody>
      </p:sp>
      <p:sp>
        <p:nvSpPr>
          <p:cNvPr id="14" name="Text Placeholder 13">
            <a:extLst>
              <a:ext uri="{FF2B5EF4-FFF2-40B4-BE49-F238E27FC236}">
                <a16:creationId xmlns:a16="http://schemas.microsoft.com/office/drawing/2014/main" id="{1FABA70D-3C51-0844-AEC6-07CCD90E9FEC}"/>
              </a:ext>
            </a:extLst>
          </p:cNvPr>
          <p:cNvSpPr>
            <a:spLocks noGrp="1"/>
          </p:cNvSpPr>
          <p:nvPr>
            <p:ph type="body" sz="quarter" idx="14" hasCustomPrompt="1"/>
          </p:nvPr>
        </p:nvSpPr>
        <p:spPr>
          <a:xfrm>
            <a:off x="645825" y="1476970"/>
            <a:ext cx="5228502" cy="3541064"/>
          </a:xfrm>
        </p:spPr>
        <p:txBody>
          <a:bodyPr>
            <a:normAutofit/>
          </a:bodyPr>
          <a:lstStyle>
            <a:lvl1pPr marL="0" indent="0">
              <a:lnSpc>
                <a:spcPct val="100000"/>
              </a:lnSpc>
              <a:buFontTx/>
              <a:buNone/>
              <a:defRPr sz="1800" baseline="0">
                <a:solidFill>
                  <a:srgbClr val="FFFFFF"/>
                </a:solidFill>
                <a:latin typeface="Arial" panose="020B0604020202020204" pitchFamily="34" charset="0"/>
              </a:defRPr>
            </a:lvl1pPr>
          </a:lstStyle>
          <a:p>
            <a:pPr lvl="0"/>
            <a:r>
              <a:rPr lang="en-GB" dirty="0"/>
              <a:t>Credential placement</a:t>
            </a:r>
          </a:p>
        </p:txBody>
      </p:sp>
      <p:sp>
        <p:nvSpPr>
          <p:cNvPr id="17" name="Text Placeholder 9">
            <a:extLst>
              <a:ext uri="{FF2B5EF4-FFF2-40B4-BE49-F238E27FC236}">
                <a16:creationId xmlns:a16="http://schemas.microsoft.com/office/drawing/2014/main" id="{E7052370-38F5-604F-9F30-E9DB255EC303}"/>
              </a:ext>
            </a:extLst>
          </p:cNvPr>
          <p:cNvSpPr>
            <a:spLocks noGrp="1"/>
          </p:cNvSpPr>
          <p:nvPr>
            <p:ph type="body" sz="quarter" idx="15" hasCustomPrompt="1"/>
          </p:nvPr>
        </p:nvSpPr>
        <p:spPr>
          <a:xfrm>
            <a:off x="6815713" y="5425926"/>
            <a:ext cx="4527258" cy="674688"/>
          </a:xfrm>
        </p:spPr>
        <p:txBody>
          <a:bodyPr>
            <a:noAutofit/>
          </a:bodyPr>
          <a:lstStyle>
            <a:lvl1pPr marL="0" indent="0" algn="ctr">
              <a:buFontTx/>
              <a:buNone/>
              <a:defRPr sz="6000" b="1" i="0" baseline="0">
                <a:solidFill>
                  <a:srgbClr val="FFFFFF"/>
                </a:solidFill>
                <a:latin typeface="Arial" panose="020B0604020202020204" pitchFamily="34" charset="0"/>
              </a:defRPr>
            </a:lvl1pPr>
          </a:lstStyle>
          <a:p>
            <a:pPr lvl="0"/>
            <a:r>
              <a:rPr lang="en-GB" dirty="0"/>
              <a:t>Thank you</a:t>
            </a:r>
          </a:p>
        </p:txBody>
      </p:sp>
    </p:spTree>
    <p:extLst>
      <p:ext uri="{BB962C8B-B14F-4D97-AF65-F5344CB8AC3E}">
        <p14:creationId xmlns:p14="http://schemas.microsoft.com/office/powerpoint/2010/main" val="35826725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FD5342-6962-8447-A390-AFACB48039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E0EB-646C-064B-A0B4-3F5D71FD68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6A7FD-9007-C646-A64D-9323BFCD12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E04ED2-D431-8E4F-8074-0EF25590D4EC}" type="datetime1">
              <a:rPr lang="en-IN" smtClean="0"/>
              <a:t>28/12/22</a:t>
            </a:fld>
            <a:endParaRPr lang="en-US"/>
          </a:p>
        </p:txBody>
      </p:sp>
      <p:sp>
        <p:nvSpPr>
          <p:cNvPr id="5" name="Footer Placeholder 4">
            <a:extLst>
              <a:ext uri="{FF2B5EF4-FFF2-40B4-BE49-F238E27FC236}">
                <a16:creationId xmlns:a16="http://schemas.microsoft.com/office/drawing/2014/main" id="{C7CE2F6F-1461-6448-BA75-006E296D93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3F6910-D341-9C40-A89A-42E7354AAB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A71E0A-2394-1348-9646-E1415D74FE38}" type="slidenum">
              <a:rPr lang="en-US" smtClean="0"/>
              <a:t>‹#›</a:t>
            </a:fld>
            <a:endParaRPr lang="en-US"/>
          </a:p>
        </p:txBody>
      </p:sp>
    </p:spTree>
    <p:extLst>
      <p:ext uri="{BB962C8B-B14F-4D97-AF65-F5344CB8AC3E}">
        <p14:creationId xmlns:p14="http://schemas.microsoft.com/office/powerpoint/2010/main" val="2623066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3.xml"/><Relationship Id="rId5" Type="http://schemas.openxmlformats.org/officeDocument/2006/relationships/image" Target="../media/image33.jpg"/><Relationship Id="rId4" Type="http://schemas.openxmlformats.org/officeDocument/2006/relationships/image" Target="../media/image32.gif"/></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tfhub.dev/s?q=movenet"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68F87FF-6831-42F8-B1C1-22BCE648EF7F}"/>
              </a:ext>
            </a:extLst>
          </p:cNvPr>
          <p:cNvSpPr>
            <a:spLocks noGrp="1"/>
          </p:cNvSpPr>
          <p:nvPr>
            <p:ph type="ctrTitle"/>
          </p:nvPr>
        </p:nvSpPr>
        <p:spPr>
          <a:xfrm>
            <a:off x="575149" y="653344"/>
            <a:ext cx="7666586" cy="1071618"/>
          </a:xfrm>
        </p:spPr>
        <p:txBody>
          <a:bodyPr>
            <a:noAutofit/>
          </a:bodyPr>
          <a:lstStyle/>
          <a:p>
            <a:r>
              <a:rPr lang="en-US" sz="2400" dirty="0">
                <a:solidFill>
                  <a:schemeClr val="tx1"/>
                </a:solidFill>
              </a:rPr>
              <a:t>HUMAN POSTURE</a:t>
            </a:r>
            <a:br>
              <a:rPr lang="en-US" sz="2400" dirty="0">
                <a:solidFill>
                  <a:schemeClr val="tx1"/>
                </a:solidFill>
              </a:rPr>
            </a:br>
            <a:r>
              <a:rPr lang="en-US" sz="2400" dirty="0">
                <a:solidFill>
                  <a:schemeClr val="tx1"/>
                </a:solidFill>
              </a:rPr>
              <a:t>RECOGNITION AND CLASSIFICATION SYSTEM</a:t>
            </a:r>
          </a:p>
        </p:txBody>
      </p:sp>
      <p:pic>
        <p:nvPicPr>
          <p:cNvPr id="6" name="Picture 5" descr="A person posing for a picture&#10;&#10;Description automatically generated with medium confidence">
            <a:extLst>
              <a:ext uri="{FF2B5EF4-FFF2-40B4-BE49-F238E27FC236}">
                <a16:creationId xmlns:a16="http://schemas.microsoft.com/office/drawing/2014/main" id="{72FCD282-1B4E-F180-68EC-A6FD28650A71}"/>
              </a:ext>
            </a:extLst>
          </p:cNvPr>
          <p:cNvPicPr>
            <a:picLocks noChangeAspect="1"/>
          </p:cNvPicPr>
          <p:nvPr/>
        </p:nvPicPr>
        <p:blipFill>
          <a:blip r:embed="rId2"/>
          <a:stretch>
            <a:fillRect/>
          </a:stretch>
        </p:blipFill>
        <p:spPr>
          <a:xfrm>
            <a:off x="665233" y="2625100"/>
            <a:ext cx="3297642" cy="3135306"/>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D6CD6435-4D5F-85BF-CD56-694642DF93D5}"/>
              </a:ext>
            </a:extLst>
          </p:cNvPr>
          <p:cNvPicPr>
            <a:picLocks noChangeAspect="1"/>
          </p:cNvPicPr>
          <p:nvPr/>
        </p:nvPicPr>
        <p:blipFill>
          <a:blip r:embed="rId3"/>
          <a:stretch>
            <a:fillRect/>
          </a:stretch>
        </p:blipFill>
        <p:spPr>
          <a:xfrm>
            <a:off x="4948533" y="2614564"/>
            <a:ext cx="2385382" cy="3145842"/>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76585E7D-1F3F-0A98-7AC6-CEE31325F52A}"/>
              </a:ext>
            </a:extLst>
          </p:cNvPr>
          <p:cNvPicPr>
            <a:picLocks noChangeAspect="1"/>
          </p:cNvPicPr>
          <p:nvPr/>
        </p:nvPicPr>
        <p:blipFill>
          <a:blip r:embed="rId4"/>
          <a:stretch>
            <a:fillRect/>
          </a:stretch>
        </p:blipFill>
        <p:spPr>
          <a:xfrm>
            <a:off x="8391461" y="2614564"/>
            <a:ext cx="3135306" cy="3135306"/>
          </a:xfrm>
          <a:prstGeom prst="rect">
            <a:avLst/>
          </a:prstGeom>
        </p:spPr>
      </p:pic>
      <p:sp>
        <p:nvSpPr>
          <p:cNvPr id="13" name="TextBox 12">
            <a:extLst>
              <a:ext uri="{FF2B5EF4-FFF2-40B4-BE49-F238E27FC236}">
                <a16:creationId xmlns:a16="http://schemas.microsoft.com/office/drawing/2014/main" id="{C3D8757F-D758-C10E-A08F-FF759C95EBC3}"/>
              </a:ext>
            </a:extLst>
          </p:cNvPr>
          <p:cNvSpPr txBox="1"/>
          <p:nvPr/>
        </p:nvSpPr>
        <p:spPr>
          <a:xfrm>
            <a:off x="575149" y="1979829"/>
            <a:ext cx="1027845" cy="369332"/>
          </a:xfrm>
          <a:prstGeom prst="rect">
            <a:avLst/>
          </a:prstGeom>
          <a:noFill/>
        </p:spPr>
        <p:txBody>
          <a:bodyPr wrap="none" rtlCol="0">
            <a:spAutoFit/>
          </a:bodyPr>
          <a:lstStyle/>
          <a:p>
            <a:r>
              <a:rPr lang="en-US" dirty="0">
                <a:solidFill>
                  <a:srgbClr val="0040FF"/>
                </a:solidFill>
              </a:rPr>
              <a:t>29-12-22</a:t>
            </a:r>
          </a:p>
        </p:txBody>
      </p:sp>
      <p:sp>
        <p:nvSpPr>
          <p:cNvPr id="14" name="Right Arrow 13">
            <a:extLst>
              <a:ext uri="{FF2B5EF4-FFF2-40B4-BE49-F238E27FC236}">
                <a16:creationId xmlns:a16="http://schemas.microsoft.com/office/drawing/2014/main" id="{847810AE-BD08-4C6E-40AE-915C7D67086E}"/>
              </a:ext>
            </a:extLst>
          </p:cNvPr>
          <p:cNvSpPr/>
          <p:nvPr/>
        </p:nvSpPr>
        <p:spPr>
          <a:xfrm>
            <a:off x="4184398" y="4182217"/>
            <a:ext cx="470263" cy="193840"/>
          </a:xfrm>
          <a:prstGeom prs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0F5F3F18-0115-4566-90D0-5DD944BF1E5E}"/>
              </a:ext>
            </a:extLst>
          </p:cNvPr>
          <p:cNvSpPr/>
          <p:nvPr/>
        </p:nvSpPr>
        <p:spPr>
          <a:xfrm>
            <a:off x="7592651" y="4182217"/>
            <a:ext cx="470263" cy="193840"/>
          </a:xfrm>
          <a:prstGeom prst="rightArrow">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77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06B863-2B27-11E5-897F-FC3E7B40BBFE}"/>
              </a:ext>
            </a:extLst>
          </p:cNvPr>
          <p:cNvSpPr>
            <a:spLocks noGrp="1"/>
          </p:cNvSpPr>
          <p:nvPr>
            <p:ph type="body" sz="quarter" idx="14"/>
          </p:nvPr>
        </p:nvSpPr>
        <p:spPr>
          <a:xfrm>
            <a:off x="645824" y="1791432"/>
            <a:ext cx="11028939" cy="4017963"/>
          </a:xfrm>
        </p:spPr>
        <p:txBody>
          <a:bodyPr/>
          <a:lstStyle/>
          <a:p>
            <a:pPr marL="285750" indent="-285750">
              <a:buFont typeface="Wingdings" pitchFamily="2" charset="2"/>
              <a:buChar char="Ø"/>
            </a:pPr>
            <a:r>
              <a:rPr lang="en-US" sz="1600" dirty="0">
                <a:cs typeface="Arial" panose="020B0604020202020204" pitchFamily="34" charset="0"/>
              </a:rPr>
              <a:t>The application replaces the presence of a physiotherapist by detecting the posture, providing active suggestions to come back to a good posture which ensures the postural integrity of the spine.</a:t>
            </a:r>
          </a:p>
          <a:p>
            <a:pPr marL="285750" indent="-285750">
              <a:buFont typeface="Wingdings" pitchFamily="2" charset="2"/>
              <a:buChar char="Ø"/>
            </a:pPr>
            <a:r>
              <a:rPr lang="en-US" sz="1600" dirty="0">
                <a:solidFill>
                  <a:srgbClr val="202124"/>
                </a:solidFill>
                <a:effectLst/>
                <a:cs typeface="Arial" panose="020B0604020202020204" pitchFamily="34" charset="0"/>
              </a:rPr>
              <a:t> It Helps cut down on the wear and tear of joint surfaces (such as the knee) to help prevent the onset of arthritis.</a:t>
            </a:r>
          </a:p>
          <a:p>
            <a:pPr marL="285750" indent="-285750">
              <a:buFont typeface="Wingdings" pitchFamily="2" charset="2"/>
              <a:buChar char="Ø"/>
            </a:pPr>
            <a:r>
              <a:rPr lang="en-US" sz="1600" dirty="0">
                <a:solidFill>
                  <a:srgbClr val="202124"/>
                </a:solidFill>
                <a:effectLst/>
                <a:cs typeface="Arial" panose="020B0604020202020204" pitchFamily="34" charset="0"/>
              </a:rPr>
              <a:t>Decreases strain on the ligaments in the spine reducing the risk of ligament tear.</a:t>
            </a:r>
          </a:p>
          <a:p>
            <a:pPr marL="285750" indent="-285750">
              <a:buFont typeface="Wingdings" pitchFamily="2" charset="2"/>
              <a:buChar char="Ø"/>
            </a:pPr>
            <a:r>
              <a:rPr lang="en-US" sz="1600" dirty="0">
                <a:solidFill>
                  <a:srgbClr val="1B1819"/>
                </a:solidFill>
                <a:cs typeface="Arial" panose="020B0604020202020204" pitchFamily="34" charset="0"/>
              </a:rPr>
              <a:t>Provides immersive learning experience of  s</a:t>
            </a:r>
            <a:r>
              <a:rPr lang="en-US" sz="1600" dirty="0">
                <a:solidFill>
                  <a:srgbClr val="1B1819"/>
                </a:solidFill>
                <a:effectLst/>
                <a:cs typeface="Arial" panose="020B0604020202020204" pitchFamily="34" charset="0"/>
              </a:rPr>
              <a:t>elf-management techniques to reduce the chance of injury reoccurrence.</a:t>
            </a:r>
          </a:p>
          <a:p>
            <a:pPr marL="285750" indent="-285750">
              <a:buFont typeface="Wingdings" pitchFamily="2" charset="2"/>
              <a:buChar char="Ø"/>
            </a:pPr>
            <a:endParaRPr lang="en-US" sz="1600" dirty="0">
              <a:solidFill>
                <a:srgbClr val="1B1819"/>
              </a:solidFill>
              <a:effectLst/>
              <a:cs typeface="Arial" panose="020B0604020202020204" pitchFamily="34" charset="0"/>
            </a:endParaRPr>
          </a:p>
          <a:p>
            <a:endParaRPr lang="en-US" sz="1600" dirty="0">
              <a:solidFill>
                <a:srgbClr val="202124"/>
              </a:solidFill>
              <a:effectLst/>
              <a:cs typeface="Arial" panose="020B0604020202020204" pitchFamily="34" charset="0"/>
            </a:endParaRPr>
          </a:p>
          <a:p>
            <a:endParaRPr lang="en-US" sz="1600" dirty="0">
              <a:cs typeface="Arial" panose="020B0604020202020204" pitchFamily="34" charset="0"/>
            </a:endParaRPr>
          </a:p>
          <a:p>
            <a:pPr marL="285750" indent="-285750">
              <a:buFont typeface="Wingdings" pitchFamily="2" charset="2"/>
              <a:buChar char="Ø"/>
            </a:pPr>
            <a:endParaRPr lang="en-US" sz="1600" dirty="0">
              <a:cs typeface="Arial" panose="020B0604020202020204" pitchFamily="34" charset="0"/>
            </a:endParaRPr>
          </a:p>
          <a:p>
            <a:pPr marL="285750" indent="-285750">
              <a:buFont typeface="Wingdings" pitchFamily="2" charset="2"/>
              <a:buChar char="Ø"/>
            </a:pPr>
            <a:endParaRPr lang="en-IN" sz="1600" dirty="0">
              <a:cs typeface="Arial" panose="020B0604020202020204" pitchFamily="34" charset="0"/>
            </a:endParaRPr>
          </a:p>
        </p:txBody>
      </p:sp>
      <p:sp>
        <p:nvSpPr>
          <p:cNvPr id="3" name="Text Placeholder 2">
            <a:extLst>
              <a:ext uri="{FF2B5EF4-FFF2-40B4-BE49-F238E27FC236}">
                <a16:creationId xmlns:a16="http://schemas.microsoft.com/office/drawing/2014/main" id="{6CA1FF37-138B-CB93-FB4A-37FFA3693266}"/>
              </a:ext>
            </a:extLst>
          </p:cNvPr>
          <p:cNvSpPr>
            <a:spLocks noGrp="1"/>
          </p:cNvSpPr>
          <p:nvPr>
            <p:ph type="body" sz="quarter" idx="15"/>
          </p:nvPr>
        </p:nvSpPr>
        <p:spPr>
          <a:xfrm>
            <a:off x="645824" y="686125"/>
            <a:ext cx="7218015" cy="868651"/>
          </a:xfrm>
        </p:spPr>
        <p:txBody>
          <a:bodyPr>
            <a:normAutofit/>
          </a:bodyPr>
          <a:lstStyle/>
          <a:p>
            <a:r>
              <a:rPr lang="en-CA" dirty="0"/>
              <a:t>Important Use Case</a:t>
            </a:r>
            <a:endParaRPr lang="en-IN" dirty="0"/>
          </a:p>
        </p:txBody>
      </p:sp>
      <p:pic>
        <p:nvPicPr>
          <p:cNvPr id="5" name="Picture 4" descr="Diagram&#10;&#10;Description automatically generated">
            <a:extLst>
              <a:ext uri="{FF2B5EF4-FFF2-40B4-BE49-F238E27FC236}">
                <a16:creationId xmlns:a16="http://schemas.microsoft.com/office/drawing/2014/main" id="{5A3DC0BB-2370-02FA-331C-0E57D5875440}"/>
              </a:ext>
            </a:extLst>
          </p:cNvPr>
          <p:cNvPicPr>
            <a:picLocks noChangeAspect="1"/>
          </p:cNvPicPr>
          <p:nvPr/>
        </p:nvPicPr>
        <p:blipFill>
          <a:blip r:embed="rId3"/>
          <a:stretch>
            <a:fillRect/>
          </a:stretch>
        </p:blipFill>
        <p:spPr>
          <a:xfrm>
            <a:off x="8231271" y="3800413"/>
            <a:ext cx="2986171" cy="2986171"/>
          </a:xfrm>
          <a:prstGeom prst="rect">
            <a:avLst/>
          </a:prstGeom>
        </p:spPr>
      </p:pic>
      <p:pic>
        <p:nvPicPr>
          <p:cNvPr id="8" name="Picture 7" descr="A picture containing person, underpants&#10;&#10;Description automatically generated">
            <a:extLst>
              <a:ext uri="{FF2B5EF4-FFF2-40B4-BE49-F238E27FC236}">
                <a16:creationId xmlns:a16="http://schemas.microsoft.com/office/drawing/2014/main" id="{BC9F94CC-9A98-CF8F-1169-3811209AF429}"/>
              </a:ext>
            </a:extLst>
          </p:cNvPr>
          <p:cNvPicPr>
            <a:picLocks noChangeAspect="1"/>
          </p:cNvPicPr>
          <p:nvPr/>
        </p:nvPicPr>
        <p:blipFill>
          <a:blip r:embed="rId4"/>
          <a:stretch>
            <a:fillRect/>
          </a:stretch>
        </p:blipFill>
        <p:spPr>
          <a:xfrm>
            <a:off x="4187771" y="4289007"/>
            <a:ext cx="3013473" cy="2008982"/>
          </a:xfrm>
          <a:prstGeom prst="rect">
            <a:avLst/>
          </a:prstGeom>
        </p:spPr>
      </p:pic>
    </p:spTree>
    <p:extLst>
      <p:ext uri="{BB962C8B-B14F-4D97-AF65-F5344CB8AC3E}">
        <p14:creationId xmlns:p14="http://schemas.microsoft.com/office/powerpoint/2010/main" val="296710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D35BE4-822F-3786-FC7E-576127F8FF57}"/>
              </a:ext>
            </a:extLst>
          </p:cNvPr>
          <p:cNvSpPr>
            <a:spLocks noGrp="1"/>
          </p:cNvSpPr>
          <p:nvPr>
            <p:ph type="body" sz="quarter" idx="14"/>
          </p:nvPr>
        </p:nvSpPr>
        <p:spPr/>
        <p:txBody>
          <a:bodyPr/>
          <a:lstStyle/>
          <a:p>
            <a:pPr marL="285750" indent="-285750" algn="l" rtl="0" fontAlgn="base">
              <a:lnSpc>
                <a:spcPct val="150000"/>
              </a:lnSpc>
              <a:spcBef>
                <a:spcPts val="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Transfer learning</a:t>
            </a:r>
            <a:r>
              <a:rPr lang="en-IN" sz="1600" u="none" strike="noStrike" dirty="0">
                <a:solidFill>
                  <a:srgbClr val="231F20"/>
                </a:solidFill>
                <a:effectLst/>
                <a:cs typeface="Arial" panose="020B0604020202020204" pitchFamily="34" charset="0"/>
              </a:rPr>
              <a:t>: </a:t>
            </a:r>
            <a:r>
              <a:rPr lang="en-IN" sz="1600" u="none" strike="noStrike" dirty="0">
                <a:solidFill>
                  <a:srgbClr val="202124"/>
                </a:solidFill>
                <a:effectLst/>
                <a:cs typeface="Arial" panose="020B0604020202020204" pitchFamily="34" charset="0"/>
              </a:rPr>
              <a:t>Transfer learning is the application of knowledge gained from completing one task to help solve a different, but related, problem.</a:t>
            </a:r>
            <a:endParaRPr lang="en-IN" sz="1600" u="none" strike="noStrike" dirty="0">
              <a:solidFill>
                <a:srgbClr val="231F20"/>
              </a:solidFill>
              <a:effectLst/>
              <a:cs typeface="Arial" panose="020B0604020202020204" pitchFamily="34" charset="0"/>
            </a:endParaRPr>
          </a:p>
          <a:p>
            <a:pPr marL="285750" indent="-285750" algn="l" rtl="0" fontAlgn="base">
              <a:spcBef>
                <a:spcPts val="1000"/>
              </a:spcBef>
              <a:spcAft>
                <a:spcPts val="0"/>
              </a:spcAft>
              <a:buFont typeface="Wingdings" pitchFamily="2" charset="2"/>
              <a:buChar char="Ø"/>
            </a:pPr>
            <a:r>
              <a:rPr lang="en-IN" sz="1600" b="1" u="none" strike="noStrike" dirty="0" err="1">
                <a:solidFill>
                  <a:srgbClr val="202124"/>
                </a:solidFill>
                <a:effectLst/>
                <a:cs typeface="Arial" panose="020B0604020202020204" pitchFamily="34" charset="0"/>
              </a:rPr>
              <a:t>Movenet</a:t>
            </a:r>
            <a:r>
              <a:rPr lang="en-IN" sz="1600" u="none" strike="noStrike" dirty="0">
                <a:solidFill>
                  <a:srgbClr val="202124"/>
                </a:solidFill>
                <a:effectLst/>
                <a:cs typeface="Arial" panose="020B0604020202020204" pitchFamily="34" charset="0"/>
              </a:rPr>
              <a:t> : </a:t>
            </a:r>
            <a:r>
              <a:rPr lang="en-IN" sz="1600" u="none" strike="noStrike" dirty="0" err="1">
                <a:solidFill>
                  <a:srgbClr val="000000"/>
                </a:solidFill>
                <a:effectLst/>
                <a:cs typeface="Arial" panose="020B0604020202020204" pitchFamily="34" charset="0"/>
              </a:rPr>
              <a:t>MoveNet</a:t>
            </a:r>
            <a:r>
              <a:rPr lang="en-IN" sz="1600" u="none" strike="noStrike" dirty="0">
                <a:solidFill>
                  <a:srgbClr val="000000"/>
                </a:solidFill>
                <a:effectLst/>
                <a:cs typeface="Arial" panose="020B0604020202020204" pitchFamily="34" charset="0"/>
              </a:rPr>
              <a:t>, with our new pose-detection API in </a:t>
            </a:r>
            <a:r>
              <a:rPr lang="en-IN" sz="1600" u="none" strike="noStrike" dirty="0" err="1">
                <a:solidFill>
                  <a:srgbClr val="000000"/>
                </a:solidFill>
                <a:effectLst/>
                <a:cs typeface="Arial" panose="020B0604020202020204" pitchFamily="34" charset="0"/>
              </a:rPr>
              <a:t>TensorFlow.js</a:t>
            </a:r>
            <a:r>
              <a:rPr lang="en-IN" sz="1600" u="none" strike="noStrike" dirty="0">
                <a:solidFill>
                  <a:srgbClr val="000000"/>
                </a:solidFill>
                <a:effectLst/>
                <a:cs typeface="Arial" panose="020B0604020202020204" pitchFamily="34" charset="0"/>
              </a:rPr>
              <a:t> and is an ultra fast and accurate model that detects 17 key points of a body. The model we used here is Move Net Thunder that is intended for applications that require high accuracy.</a:t>
            </a:r>
            <a:endParaRPr lang="en-IN" sz="1600" u="none" strike="noStrike" dirty="0">
              <a:solidFill>
                <a:srgbClr val="202124"/>
              </a:solidFill>
              <a:effectLst/>
              <a:cs typeface="Arial" panose="020B0604020202020204" pitchFamily="34" charset="0"/>
            </a:endParaRPr>
          </a:p>
          <a:p>
            <a:pPr marL="285750" indent="-285750" algn="l" rtl="0" fontAlgn="base">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Neural Network</a:t>
            </a:r>
            <a:r>
              <a:rPr lang="en-IN" sz="1600" u="none" strike="noStrike" dirty="0">
                <a:solidFill>
                  <a:srgbClr val="231F20"/>
                </a:solidFill>
                <a:effectLst/>
                <a:cs typeface="Arial" panose="020B0604020202020204" pitchFamily="34" charset="0"/>
              </a:rPr>
              <a:t>:  There are 4 layers in the model for classification which is built on top of </a:t>
            </a:r>
            <a:r>
              <a:rPr lang="en-IN" sz="1600" u="none" strike="noStrike" dirty="0" err="1">
                <a:solidFill>
                  <a:srgbClr val="231F20"/>
                </a:solidFill>
                <a:effectLst/>
                <a:cs typeface="Arial" panose="020B0604020202020204" pitchFamily="34" charset="0"/>
              </a:rPr>
              <a:t>Keras</a:t>
            </a:r>
            <a:r>
              <a:rPr lang="en-IN" sz="1600" u="none" strike="noStrike" dirty="0">
                <a:solidFill>
                  <a:srgbClr val="231F20"/>
                </a:solidFill>
                <a:effectLst/>
                <a:cs typeface="Arial" panose="020B0604020202020204" pitchFamily="34" charset="0"/>
              </a:rPr>
              <a:t>.</a:t>
            </a:r>
          </a:p>
          <a:p>
            <a:pPr marL="285750" indent="-285750" algn="l" rtl="0" fontAlgn="base">
              <a:lnSpc>
                <a:spcPct val="100000"/>
              </a:lnSpc>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Scikit learn</a:t>
            </a:r>
            <a:r>
              <a:rPr lang="en-IN" sz="1600" u="none" strike="noStrike" dirty="0">
                <a:solidFill>
                  <a:srgbClr val="231F20"/>
                </a:solidFill>
                <a:effectLst/>
                <a:cs typeface="Arial" panose="020B0604020202020204" pitchFamily="34" charset="0"/>
              </a:rPr>
              <a:t>: The machine learning library used to split the dataset into training</a:t>
            </a:r>
            <a:r>
              <a:rPr lang="en-IN" sz="1600" dirty="0">
                <a:cs typeface="Arial" panose="020B0604020202020204" pitchFamily="34" charset="0"/>
              </a:rPr>
              <a:t> ,</a:t>
            </a:r>
            <a:r>
              <a:rPr lang="en-IN" sz="1600" u="none" strike="noStrike" dirty="0">
                <a:solidFill>
                  <a:srgbClr val="231F20"/>
                </a:solidFill>
                <a:effectLst/>
                <a:cs typeface="Arial" panose="020B0604020202020204" pitchFamily="34" charset="0"/>
              </a:rPr>
              <a:t> testing and validation.</a:t>
            </a:r>
          </a:p>
          <a:p>
            <a:pPr marL="285750" indent="-285750" algn="l" rtl="0" fontAlgn="base">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Data pre processing</a:t>
            </a:r>
            <a:r>
              <a:rPr lang="en-IN" sz="1600" u="none" strike="noStrike" dirty="0">
                <a:solidFill>
                  <a:srgbClr val="231F20"/>
                </a:solidFill>
                <a:effectLst/>
                <a:cs typeface="Arial" panose="020B0604020202020204" pitchFamily="34" charset="0"/>
              </a:rPr>
              <a:t>: Pre processing of the data using Robo flow platform.</a:t>
            </a:r>
          </a:p>
          <a:p>
            <a:pPr marL="285750" indent="-285750" algn="l" rtl="0" fontAlgn="base">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Class labels</a:t>
            </a:r>
            <a:r>
              <a:rPr lang="en-IN" sz="1600" u="none" strike="noStrike" dirty="0">
                <a:solidFill>
                  <a:srgbClr val="231F20"/>
                </a:solidFill>
                <a:effectLst/>
                <a:cs typeface="Arial" panose="020B0604020202020204" pitchFamily="34" charset="0"/>
              </a:rPr>
              <a:t>: The number of class labels are 3 which includes standing, squatting and </a:t>
            </a:r>
            <a:r>
              <a:rPr lang="en-IN" sz="1600" u="none" strike="noStrike" dirty="0" err="1">
                <a:solidFill>
                  <a:srgbClr val="231F20"/>
                </a:solidFill>
                <a:effectLst/>
                <a:cs typeface="Arial" panose="020B0604020202020204" pitchFamily="34" charset="0"/>
              </a:rPr>
              <a:t>sidebend</a:t>
            </a:r>
            <a:r>
              <a:rPr lang="en-IN" sz="1600" u="none" strike="noStrike" dirty="0">
                <a:solidFill>
                  <a:srgbClr val="231F20"/>
                </a:solidFill>
                <a:effectLst/>
                <a:cs typeface="Arial" panose="020B0604020202020204" pitchFamily="34" charset="0"/>
              </a:rPr>
              <a:t>.</a:t>
            </a:r>
          </a:p>
          <a:p>
            <a:pPr marL="285750" indent="-285750">
              <a:buFont typeface="Wingdings" pitchFamily="2" charset="2"/>
              <a:buChar char="Ø"/>
            </a:pPr>
            <a:endParaRPr lang="en-IN" sz="1600" dirty="0">
              <a:cs typeface="Arial" panose="020B0604020202020204" pitchFamily="34" charset="0"/>
            </a:endParaRPr>
          </a:p>
        </p:txBody>
      </p:sp>
      <p:sp>
        <p:nvSpPr>
          <p:cNvPr id="3" name="Text Placeholder 2">
            <a:extLst>
              <a:ext uri="{FF2B5EF4-FFF2-40B4-BE49-F238E27FC236}">
                <a16:creationId xmlns:a16="http://schemas.microsoft.com/office/drawing/2014/main" id="{FCB79630-F297-829A-0457-7DF3EB7A9665}"/>
              </a:ext>
            </a:extLst>
          </p:cNvPr>
          <p:cNvSpPr>
            <a:spLocks noGrp="1"/>
          </p:cNvSpPr>
          <p:nvPr>
            <p:ph type="body" sz="quarter" idx="15"/>
          </p:nvPr>
        </p:nvSpPr>
        <p:spPr>
          <a:xfrm>
            <a:off x="645825" y="686125"/>
            <a:ext cx="5965990" cy="868651"/>
          </a:xfrm>
        </p:spPr>
        <p:txBody>
          <a:bodyPr>
            <a:normAutofit/>
          </a:bodyPr>
          <a:lstStyle/>
          <a:p>
            <a:r>
              <a:rPr lang="en-CA" dirty="0"/>
              <a:t>Concepts Used</a:t>
            </a:r>
            <a:endParaRPr lang="en-IN" dirty="0"/>
          </a:p>
        </p:txBody>
      </p:sp>
      <p:pic>
        <p:nvPicPr>
          <p:cNvPr id="6" name="Picture 5" descr="A picture containing silhouette&#10;&#10;Description automatically generated">
            <a:extLst>
              <a:ext uri="{FF2B5EF4-FFF2-40B4-BE49-F238E27FC236}">
                <a16:creationId xmlns:a16="http://schemas.microsoft.com/office/drawing/2014/main" id="{D278DAC8-D0A0-4E69-3F0F-5270D9587D76}"/>
              </a:ext>
            </a:extLst>
          </p:cNvPr>
          <p:cNvPicPr>
            <a:picLocks noChangeAspect="1"/>
          </p:cNvPicPr>
          <p:nvPr/>
        </p:nvPicPr>
        <p:blipFill>
          <a:blip r:embed="rId2"/>
          <a:stretch>
            <a:fillRect/>
          </a:stretch>
        </p:blipFill>
        <p:spPr>
          <a:xfrm>
            <a:off x="9306221" y="4787809"/>
            <a:ext cx="2682106" cy="2009791"/>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1FE64ED0-B512-9EFB-214B-159104354974}"/>
              </a:ext>
            </a:extLst>
          </p:cNvPr>
          <p:cNvPicPr>
            <a:picLocks noChangeAspect="1"/>
          </p:cNvPicPr>
          <p:nvPr/>
        </p:nvPicPr>
        <p:blipFill>
          <a:blip r:embed="rId3"/>
          <a:stretch>
            <a:fillRect/>
          </a:stretch>
        </p:blipFill>
        <p:spPr>
          <a:xfrm>
            <a:off x="4622307" y="4787809"/>
            <a:ext cx="2947385" cy="2208574"/>
          </a:xfrm>
          <a:prstGeom prst="rect">
            <a:avLst/>
          </a:prstGeom>
        </p:spPr>
      </p:pic>
    </p:spTree>
    <p:extLst>
      <p:ext uri="{BB962C8B-B14F-4D97-AF65-F5344CB8AC3E}">
        <p14:creationId xmlns:p14="http://schemas.microsoft.com/office/powerpoint/2010/main" val="1346091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BF1D-452E-DFEE-3430-701D479D1B4A}"/>
              </a:ext>
            </a:extLst>
          </p:cNvPr>
          <p:cNvSpPr>
            <a:spLocks noGrp="1"/>
          </p:cNvSpPr>
          <p:nvPr>
            <p:ph type="body" sz="quarter" idx="14"/>
          </p:nvPr>
        </p:nvSpPr>
        <p:spPr>
          <a:xfrm>
            <a:off x="418112" y="1794487"/>
            <a:ext cx="11028939" cy="4017963"/>
          </a:xfrm>
        </p:spPr>
        <p:txBody>
          <a:bodyPr/>
          <a:lstStyle/>
          <a:p>
            <a:pPr marL="285750" indent="-285750">
              <a:buFont typeface="Wingdings" pitchFamily="2" charset="2"/>
              <a:buChar char="Ø"/>
            </a:pPr>
            <a:r>
              <a:rPr lang="en-IN" sz="1600" dirty="0"/>
              <a:t>Model predicts the posture of an image of a person</a:t>
            </a:r>
          </a:p>
          <a:p>
            <a:pPr marL="285750" indent="-285750">
              <a:buFont typeface="Wingdings" pitchFamily="2" charset="2"/>
              <a:buChar char="Ø"/>
            </a:pPr>
            <a:r>
              <a:rPr lang="en-IN" sz="1600" dirty="0"/>
              <a:t>3 classes in total, namely Side Bend , Standing and Squatting</a:t>
            </a:r>
          </a:p>
          <a:p>
            <a:pPr marL="285750" indent="-285750">
              <a:buFont typeface="Wingdings" pitchFamily="2" charset="2"/>
              <a:buChar char="Ø"/>
            </a:pPr>
            <a:r>
              <a:rPr lang="en-IN" sz="1600" dirty="0"/>
              <a:t>Two decisions to be made: proper or improper standing posture</a:t>
            </a:r>
          </a:p>
          <a:p>
            <a:pPr marL="285750" indent="-285750">
              <a:buFont typeface="Wingdings" pitchFamily="2" charset="2"/>
              <a:buChar char="Ø"/>
            </a:pPr>
            <a:r>
              <a:rPr lang="en-IN" sz="1600" dirty="0"/>
              <a:t>Collected roughly 330 images per class</a:t>
            </a:r>
          </a:p>
          <a:p>
            <a:pPr marL="285750" indent="-285750">
              <a:buFont typeface="Wingdings" pitchFamily="2" charset="2"/>
              <a:buChar char="Ø"/>
            </a:pPr>
            <a:r>
              <a:rPr lang="en-IN" sz="1600" dirty="0"/>
              <a:t>Collected images manually for cleaner data</a:t>
            </a:r>
          </a:p>
          <a:p>
            <a:pPr marL="285750" indent="-285750">
              <a:buFont typeface="Wingdings" pitchFamily="2" charset="2"/>
              <a:buChar char="Ø"/>
            </a:pPr>
            <a:r>
              <a:rPr lang="en-IN" sz="1600" dirty="0"/>
              <a:t>Ended up with 220 images per class for training, 30 images per class for testing, and 60 images per class for validation.</a:t>
            </a:r>
          </a:p>
        </p:txBody>
      </p:sp>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6233277" cy="868651"/>
          </a:xfrm>
        </p:spPr>
        <p:txBody>
          <a:bodyPr>
            <a:normAutofit/>
          </a:bodyPr>
          <a:lstStyle/>
          <a:p>
            <a:r>
              <a:rPr lang="en-CA" dirty="0"/>
              <a:t>Our Data</a:t>
            </a:r>
            <a:endParaRPr lang="en-IN" dirty="0"/>
          </a:p>
        </p:txBody>
      </p:sp>
      <p:pic>
        <p:nvPicPr>
          <p:cNvPr id="7" name="Picture 6" descr="A picture containing vector graphics, linedrawing&#10;&#10;Description automatically generated">
            <a:extLst>
              <a:ext uri="{FF2B5EF4-FFF2-40B4-BE49-F238E27FC236}">
                <a16:creationId xmlns:a16="http://schemas.microsoft.com/office/drawing/2014/main" id="{0A999F1B-2732-07AE-F189-CA800A5483AB}"/>
              </a:ext>
            </a:extLst>
          </p:cNvPr>
          <p:cNvPicPr>
            <a:picLocks noChangeAspect="1"/>
          </p:cNvPicPr>
          <p:nvPr/>
        </p:nvPicPr>
        <p:blipFill rotWithShape="1">
          <a:blip r:embed="rId2"/>
          <a:srcRect l="1083" t="-10111" r="-1083" b="10111"/>
          <a:stretch/>
        </p:blipFill>
        <p:spPr>
          <a:xfrm>
            <a:off x="4271032" y="3941090"/>
            <a:ext cx="3323101" cy="2492326"/>
          </a:xfrm>
          <a:prstGeom prst="rect">
            <a:avLst/>
          </a:prstGeom>
        </p:spPr>
      </p:pic>
      <p:pic>
        <p:nvPicPr>
          <p:cNvPr id="11" name="Picture 10" descr="A picture containing vector graphics, linedrawing&#10;&#10;Description automatically generated">
            <a:extLst>
              <a:ext uri="{FF2B5EF4-FFF2-40B4-BE49-F238E27FC236}">
                <a16:creationId xmlns:a16="http://schemas.microsoft.com/office/drawing/2014/main" id="{540527B5-5FDD-8672-E7CC-920AB3C24DC8}"/>
              </a:ext>
            </a:extLst>
          </p:cNvPr>
          <p:cNvPicPr>
            <a:picLocks noChangeAspect="1"/>
          </p:cNvPicPr>
          <p:nvPr/>
        </p:nvPicPr>
        <p:blipFill rotWithShape="1">
          <a:blip r:embed="rId3"/>
          <a:srcRect t="-10803" b="10803"/>
          <a:stretch/>
        </p:blipFill>
        <p:spPr>
          <a:xfrm>
            <a:off x="8993154" y="4172491"/>
            <a:ext cx="3216646" cy="2412484"/>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E39EB12E-6BE7-79F9-E607-F9B627D36813}"/>
              </a:ext>
            </a:extLst>
          </p:cNvPr>
          <p:cNvPicPr>
            <a:picLocks noChangeAspect="1"/>
          </p:cNvPicPr>
          <p:nvPr/>
        </p:nvPicPr>
        <p:blipFill rotWithShape="1">
          <a:blip r:embed="rId4"/>
          <a:srcRect l="11516" t="-10394" r="25084" b="10394"/>
          <a:stretch/>
        </p:blipFill>
        <p:spPr>
          <a:xfrm>
            <a:off x="7166637" y="3941090"/>
            <a:ext cx="2118595" cy="2506264"/>
          </a:xfrm>
          <a:prstGeom prst="rect">
            <a:avLst/>
          </a:prstGeom>
        </p:spPr>
      </p:pic>
      <p:sp>
        <p:nvSpPr>
          <p:cNvPr id="18" name="Frame 17">
            <a:extLst>
              <a:ext uri="{FF2B5EF4-FFF2-40B4-BE49-F238E27FC236}">
                <a16:creationId xmlns:a16="http://schemas.microsoft.com/office/drawing/2014/main" id="{ED2ED96D-F275-A697-C54B-ABB5B3AD5410}"/>
              </a:ext>
            </a:extLst>
          </p:cNvPr>
          <p:cNvSpPr/>
          <p:nvPr/>
        </p:nvSpPr>
        <p:spPr>
          <a:xfrm>
            <a:off x="4534148" y="4041785"/>
            <a:ext cx="7383574" cy="2718557"/>
          </a:xfrm>
          <a:prstGeom prst="frame">
            <a:avLst>
              <a:gd name="adj1" fmla="val 4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4" name="Straight Connector 23">
            <a:extLst>
              <a:ext uri="{FF2B5EF4-FFF2-40B4-BE49-F238E27FC236}">
                <a16:creationId xmlns:a16="http://schemas.microsoft.com/office/drawing/2014/main" id="{A566D7AD-0DF7-F392-6430-29E456884B3A}"/>
              </a:ext>
            </a:extLst>
          </p:cNvPr>
          <p:cNvCxnSpPr>
            <a:cxnSpLocks/>
          </p:cNvCxnSpPr>
          <p:nvPr/>
        </p:nvCxnSpPr>
        <p:spPr>
          <a:xfrm>
            <a:off x="7023480" y="4041785"/>
            <a:ext cx="0" cy="2718557"/>
          </a:xfrm>
          <a:prstGeom prst="line">
            <a:avLst/>
          </a:prstGeom>
          <a:ln w="152400">
            <a:solidFill>
              <a:schemeClr val="accent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A940226-0448-2AE8-A84D-8B28987F63D0}"/>
              </a:ext>
            </a:extLst>
          </p:cNvPr>
          <p:cNvCxnSpPr>
            <a:cxnSpLocks/>
          </p:cNvCxnSpPr>
          <p:nvPr/>
        </p:nvCxnSpPr>
        <p:spPr>
          <a:xfrm>
            <a:off x="9534070" y="4107138"/>
            <a:ext cx="0" cy="2543190"/>
          </a:xfrm>
          <a:prstGeom prst="line">
            <a:avLst/>
          </a:prstGeom>
          <a:ln w="152400">
            <a:solidFill>
              <a:schemeClr val="accent1"/>
            </a:solidFill>
          </a:ln>
        </p:spPr>
        <p:style>
          <a:lnRef idx="1">
            <a:schemeClr val="dk1"/>
          </a:lnRef>
          <a:fillRef idx="0">
            <a:schemeClr val="dk1"/>
          </a:fillRef>
          <a:effectRef idx="0">
            <a:schemeClr val="dk1"/>
          </a:effectRef>
          <a:fontRef idx="minor">
            <a:schemeClr val="tx1"/>
          </a:fontRef>
        </p:style>
      </p:cxnSp>
      <p:pic>
        <p:nvPicPr>
          <p:cNvPr id="29" name="Picture 28" descr="Diagram&#10;&#10;Description automatically generated">
            <a:extLst>
              <a:ext uri="{FF2B5EF4-FFF2-40B4-BE49-F238E27FC236}">
                <a16:creationId xmlns:a16="http://schemas.microsoft.com/office/drawing/2014/main" id="{61BD2BC7-9550-ED7D-327A-6AB7D4045044}"/>
              </a:ext>
            </a:extLst>
          </p:cNvPr>
          <p:cNvPicPr>
            <a:picLocks noChangeAspect="1"/>
          </p:cNvPicPr>
          <p:nvPr/>
        </p:nvPicPr>
        <p:blipFill>
          <a:blip r:embed="rId5"/>
          <a:stretch>
            <a:fillRect/>
          </a:stretch>
        </p:blipFill>
        <p:spPr>
          <a:xfrm>
            <a:off x="8199209" y="856456"/>
            <a:ext cx="2402268" cy="2463668"/>
          </a:xfrm>
          <a:prstGeom prst="rect">
            <a:avLst/>
          </a:prstGeom>
        </p:spPr>
      </p:pic>
    </p:spTree>
    <p:extLst>
      <p:ext uri="{BB962C8B-B14F-4D97-AF65-F5344CB8AC3E}">
        <p14:creationId xmlns:p14="http://schemas.microsoft.com/office/powerpoint/2010/main" val="609930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BF1D-452E-DFEE-3430-701D479D1B4A}"/>
              </a:ext>
            </a:extLst>
          </p:cNvPr>
          <p:cNvSpPr>
            <a:spLocks noGrp="1"/>
          </p:cNvSpPr>
          <p:nvPr>
            <p:ph type="body" sz="quarter" idx="14"/>
          </p:nvPr>
        </p:nvSpPr>
        <p:spPr>
          <a:xfrm>
            <a:off x="645824" y="1946177"/>
            <a:ext cx="11028939" cy="4017963"/>
          </a:xfrm>
        </p:spPr>
        <p:txBody>
          <a:bodyPr/>
          <a:lstStyle/>
          <a:p>
            <a:pPr marL="285750" indent="-285750">
              <a:buFont typeface="Wingdings" pitchFamily="2" charset="2"/>
              <a:buChar char="Ø"/>
            </a:pPr>
            <a:r>
              <a:rPr lang="en-IN" sz="1600" dirty="0"/>
              <a:t> Used a tool called </a:t>
            </a:r>
            <a:r>
              <a:rPr lang="en-IN" sz="1600" dirty="0" err="1"/>
              <a:t>Roboflow</a:t>
            </a:r>
            <a:r>
              <a:rPr lang="en-IN" sz="1600" dirty="0"/>
              <a:t> to build a good dataset</a:t>
            </a:r>
          </a:p>
          <a:p>
            <a:pPr marL="285750" indent="-285750">
              <a:buFont typeface="Wingdings" pitchFamily="2" charset="2"/>
              <a:buChar char="Ø"/>
            </a:pPr>
            <a:r>
              <a:rPr lang="en-IN" sz="1600" dirty="0"/>
              <a:t>  Annotated images and checked their quality</a:t>
            </a:r>
          </a:p>
          <a:p>
            <a:pPr marL="285750" indent="-285750">
              <a:buFont typeface="Wingdings" pitchFamily="2" charset="2"/>
              <a:buChar char="Ø"/>
            </a:pPr>
            <a:r>
              <a:rPr lang="en-IN" sz="1600" dirty="0"/>
              <a:t> Cropped them as per our needs, for example, background should be mute</a:t>
            </a:r>
          </a:p>
          <a:p>
            <a:pPr marL="285750" indent="-285750">
              <a:buFont typeface="Wingdings" pitchFamily="2" charset="2"/>
              <a:buChar char="Ø"/>
            </a:pPr>
            <a:r>
              <a:rPr lang="en-IN" sz="1600" dirty="0">
                <a:cs typeface="Arial" panose="020B0604020202020204" pitchFamily="34" charset="0"/>
              </a:rPr>
              <a:t> Split and kept 70% data for training, 20% for testing, and 10% for validation </a:t>
            </a:r>
            <a:r>
              <a:rPr lang="en-IN" sz="1600" u="none" strike="noStrike" dirty="0">
                <a:solidFill>
                  <a:srgbClr val="231F20"/>
                </a:solidFill>
                <a:effectLst/>
                <a:cs typeface="Arial" panose="020B0604020202020204" pitchFamily="34" charset="0"/>
              </a:rPr>
              <a:t>using </a:t>
            </a:r>
            <a:r>
              <a:rPr lang="en-IN" sz="1600" u="none" strike="noStrike" dirty="0" err="1">
                <a:solidFill>
                  <a:srgbClr val="231F20"/>
                </a:solidFill>
                <a:effectLst/>
                <a:cs typeface="Arial" panose="020B0604020202020204" pitchFamily="34" charset="0"/>
              </a:rPr>
              <a:t>train_test_split</a:t>
            </a:r>
            <a:r>
              <a:rPr lang="en-IN" sz="1600" u="none" strike="noStrike" dirty="0">
                <a:solidFill>
                  <a:srgbClr val="231F20"/>
                </a:solidFill>
                <a:effectLst/>
                <a:cs typeface="Arial" panose="020B0604020202020204" pitchFamily="34" charset="0"/>
              </a:rPr>
              <a:t> from scikit-learn </a:t>
            </a:r>
          </a:p>
          <a:p>
            <a:r>
              <a:rPr lang="en-IN" sz="1600" dirty="0">
                <a:cs typeface="Arial" panose="020B0604020202020204" pitchFamily="34" charset="0"/>
              </a:rPr>
              <a:t>    </a:t>
            </a:r>
            <a:r>
              <a:rPr lang="en-IN" sz="1600" u="none" strike="noStrike" dirty="0">
                <a:solidFill>
                  <a:srgbClr val="231F20"/>
                </a:solidFill>
                <a:effectLst/>
                <a:cs typeface="Arial" panose="020B0604020202020204" pitchFamily="34" charset="0"/>
              </a:rPr>
              <a:t>  library.</a:t>
            </a:r>
          </a:p>
          <a:p>
            <a:pPr marL="285750" indent="-285750">
              <a:buFont typeface="Wingdings" pitchFamily="2" charset="2"/>
              <a:buChar char="Ø"/>
            </a:pPr>
            <a:endParaRPr lang="en-IN" sz="1600" dirty="0"/>
          </a:p>
        </p:txBody>
      </p:sp>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How we Processed Data</a:t>
            </a:r>
            <a:endParaRPr lang="en-IN" dirty="0"/>
          </a:p>
        </p:txBody>
      </p:sp>
      <p:pic>
        <p:nvPicPr>
          <p:cNvPr id="10" name="Picture 9" descr="Icon&#10;&#10;Description automatically generated with medium confidence">
            <a:extLst>
              <a:ext uri="{FF2B5EF4-FFF2-40B4-BE49-F238E27FC236}">
                <a16:creationId xmlns:a16="http://schemas.microsoft.com/office/drawing/2014/main" id="{22EB796C-71ED-E033-9D6D-0923A61D1CBF}"/>
              </a:ext>
            </a:extLst>
          </p:cNvPr>
          <p:cNvPicPr>
            <a:picLocks noChangeAspect="1"/>
          </p:cNvPicPr>
          <p:nvPr/>
        </p:nvPicPr>
        <p:blipFill>
          <a:blip r:embed="rId2"/>
          <a:stretch>
            <a:fillRect/>
          </a:stretch>
        </p:blipFill>
        <p:spPr>
          <a:xfrm>
            <a:off x="3714275" y="4523874"/>
            <a:ext cx="4006094" cy="1831667"/>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2B992441-BAF6-1A34-DDF0-828149469B96}"/>
              </a:ext>
            </a:extLst>
          </p:cNvPr>
          <p:cNvPicPr>
            <a:picLocks noChangeAspect="1"/>
          </p:cNvPicPr>
          <p:nvPr/>
        </p:nvPicPr>
        <p:blipFill>
          <a:blip r:embed="rId3"/>
          <a:stretch>
            <a:fillRect/>
          </a:stretch>
        </p:blipFill>
        <p:spPr>
          <a:xfrm>
            <a:off x="8490585" y="4523873"/>
            <a:ext cx="3273794" cy="1831667"/>
          </a:xfrm>
          <a:prstGeom prst="rect">
            <a:avLst/>
          </a:prstGeom>
        </p:spPr>
      </p:pic>
    </p:spTree>
    <p:extLst>
      <p:ext uri="{BB962C8B-B14F-4D97-AF65-F5344CB8AC3E}">
        <p14:creationId xmlns:p14="http://schemas.microsoft.com/office/powerpoint/2010/main" val="3844317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 website&#10;&#10;Description automatically generated">
            <a:extLst>
              <a:ext uri="{FF2B5EF4-FFF2-40B4-BE49-F238E27FC236}">
                <a16:creationId xmlns:a16="http://schemas.microsoft.com/office/drawing/2014/main" id="{7E0B2071-8B2B-72A9-EF3E-259C1364A6ED}"/>
              </a:ext>
            </a:extLst>
          </p:cNvPr>
          <p:cNvPicPr>
            <a:picLocks noChangeAspect="1"/>
          </p:cNvPicPr>
          <p:nvPr/>
        </p:nvPicPr>
        <p:blipFill>
          <a:blip r:embed="rId3"/>
          <a:stretch>
            <a:fillRect/>
          </a:stretch>
        </p:blipFill>
        <p:spPr>
          <a:xfrm>
            <a:off x="8557015" y="4612842"/>
            <a:ext cx="3088623" cy="2154980"/>
          </a:xfrm>
          <a:prstGeom prst="rect">
            <a:avLst/>
          </a:prstGeom>
        </p:spPr>
      </p:pic>
      <p:sp>
        <p:nvSpPr>
          <p:cNvPr id="2" name="Text Placeholder 1">
            <a:extLst>
              <a:ext uri="{FF2B5EF4-FFF2-40B4-BE49-F238E27FC236}">
                <a16:creationId xmlns:a16="http://schemas.microsoft.com/office/drawing/2014/main" id="{CEACBF1D-452E-DFEE-3430-701D479D1B4A}"/>
              </a:ext>
            </a:extLst>
          </p:cNvPr>
          <p:cNvSpPr>
            <a:spLocks noGrp="1"/>
          </p:cNvSpPr>
          <p:nvPr>
            <p:ph type="body" sz="quarter" idx="14"/>
          </p:nvPr>
        </p:nvSpPr>
        <p:spPr/>
        <p:txBody>
          <a:bodyPr/>
          <a:lstStyle/>
          <a:p>
            <a:pPr marL="285750" indent="-285750">
              <a:buFont typeface="Wingdings" panose="05000000000000000000" pitchFamily="2" charset="2"/>
              <a:buChar char="Ø"/>
            </a:pPr>
            <a:r>
              <a:rPr lang="en-US" sz="1600" dirty="0"/>
              <a:t>Algorithm to convert the pose landmarks to a pose embedding (</a:t>
            </a:r>
            <a:r>
              <a:rPr lang="en-US" sz="1600" dirty="0" err="1"/>
              <a:t>a.k.a</a:t>
            </a:r>
            <a:r>
              <a:rPr lang="en-US" sz="1600" dirty="0"/>
              <a:t> feature vector) for pose classification.</a:t>
            </a:r>
          </a:p>
          <a:p>
            <a:pPr marL="285750" indent="-285750">
              <a:buFont typeface="Wingdings" panose="05000000000000000000" pitchFamily="2" charset="2"/>
              <a:buChar char="Ø"/>
            </a:pPr>
            <a:r>
              <a:rPr lang="en-US" sz="1600" dirty="0"/>
              <a:t>Additional functions to convert </a:t>
            </a:r>
            <a:r>
              <a:rPr lang="en-US" sz="1600" b="0" i="0" dirty="0">
                <a:solidFill>
                  <a:srgbClr val="212121"/>
                </a:solidFill>
                <a:effectLst/>
                <a:latin typeface="Roboto" panose="020B0604020202020204" pitchFamily="2" charset="0"/>
              </a:rPr>
              <a:t>the landmark coordinates to a feature vector by:</a:t>
            </a:r>
          </a:p>
          <a:p>
            <a:pPr algn="l"/>
            <a:r>
              <a:rPr lang="en-US" sz="1600" b="0" i="0" dirty="0">
                <a:solidFill>
                  <a:srgbClr val="212121"/>
                </a:solidFill>
                <a:effectLst/>
                <a:latin typeface="Roboto" panose="02000000000000000000" pitchFamily="2" charset="0"/>
              </a:rPr>
              <a:t>       1.Moving the pose center to the origin.</a:t>
            </a:r>
          </a:p>
          <a:p>
            <a:pPr algn="l"/>
            <a:r>
              <a:rPr lang="en-US" sz="1600" dirty="0">
                <a:solidFill>
                  <a:srgbClr val="212121"/>
                </a:solidFill>
                <a:latin typeface="Roboto" panose="02000000000000000000" pitchFamily="2" charset="0"/>
              </a:rPr>
              <a:t>       2.</a:t>
            </a:r>
            <a:r>
              <a:rPr lang="en-US" sz="1600" b="0" i="0" dirty="0">
                <a:solidFill>
                  <a:srgbClr val="212121"/>
                </a:solidFill>
                <a:effectLst/>
                <a:latin typeface="Roboto" panose="02000000000000000000" pitchFamily="2" charset="0"/>
              </a:rPr>
              <a:t>Scaling the pose so that the pose size becomes 1.</a:t>
            </a:r>
          </a:p>
          <a:p>
            <a:pPr algn="l"/>
            <a:r>
              <a:rPr lang="en-US" sz="1600" dirty="0">
                <a:solidFill>
                  <a:srgbClr val="212121"/>
                </a:solidFill>
                <a:latin typeface="Roboto" panose="02000000000000000000" pitchFamily="2" charset="0"/>
              </a:rPr>
              <a:t>       3.</a:t>
            </a:r>
            <a:r>
              <a:rPr lang="en-US" sz="1600" b="0" i="0" dirty="0">
                <a:solidFill>
                  <a:srgbClr val="212121"/>
                </a:solidFill>
                <a:effectLst/>
                <a:latin typeface="Roboto" panose="02000000000000000000" pitchFamily="2" charset="0"/>
              </a:rPr>
              <a:t>Flattening these coordinates into a feature vector.</a:t>
            </a:r>
          </a:p>
          <a:p>
            <a:pPr marL="285750" indent="-285750" algn="l">
              <a:buFont typeface="Wingdings" panose="05000000000000000000" pitchFamily="2" charset="2"/>
              <a:buChar char="Ø"/>
            </a:pPr>
            <a:r>
              <a:rPr lang="en-US" sz="1600" b="0" i="0" dirty="0">
                <a:solidFill>
                  <a:srgbClr val="212121"/>
                </a:solidFill>
                <a:effectLst/>
                <a:latin typeface="Roboto" panose="02000000000000000000" pitchFamily="2" charset="0"/>
              </a:rPr>
              <a:t>The algorithm uses this feature vector to train a neural-network based pose classifier.</a:t>
            </a:r>
          </a:p>
          <a:p>
            <a:pPr marL="285750" indent="-285750">
              <a:buFont typeface="Wingdings" panose="05000000000000000000" pitchFamily="2" charset="2"/>
              <a:buChar char="Ø"/>
            </a:pPr>
            <a:r>
              <a:rPr lang="en-US" sz="1600" b="0" dirty="0">
                <a:solidFill>
                  <a:schemeClr val="tx1"/>
                </a:solidFill>
                <a:effectLst/>
                <a:cs typeface="Arial" panose="020B0604020202020204" pitchFamily="34" charset="0"/>
              </a:rPr>
              <a:t>Calculates the center point of the two given landmarks, pose size.</a:t>
            </a:r>
          </a:p>
          <a:p>
            <a:pPr marL="285750" indent="-285750">
              <a:buFont typeface="Wingdings" panose="05000000000000000000" pitchFamily="2" charset="2"/>
              <a:buChar char="Ø"/>
            </a:pPr>
            <a:r>
              <a:rPr lang="en-US" sz="1600" dirty="0">
                <a:solidFill>
                  <a:schemeClr val="tx1"/>
                </a:solidFill>
                <a:cs typeface="Arial" panose="020B0604020202020204" pitchFamily="34" charset="0"/>
              </a:rPr>
              <a:t>Pose size is calculated by taking maximum of two values which are torso size, maximum distance from pose center to any pose landmark.</a:t>
            </a:r>
          </a:p>
          <a:p>
            <a:pPr marL="285750" indent="-285750">
              <a:buFont typeface="Wingdings" panose="05000000000000000000" pitchFamily="2" charset="2"/>
              <a:buChar char="Ø"/>
            </a:pPr>
            <a:r>
              <a:rPr lang="en-US" sz="1600" b="0" dirty="0">
                <a:solidFill>
                  <a:schemeClr val="tx1"/>
                </a:solidFill>
                <a:effectLst/>
                <a:cs typeface="Arial" panose="020B0604020202020204" pitchFamily="34" charset="0"/>
              </a:rPr>
              <a:t>Converts the input landmarks into a pose embedding.</a:t>
            </a:r>
          </a:p>
          <a:p>
            <a:pPr marL="285750" indent="-285750">
              <a:buFont typeface="Wingdings" panose="05000000000000000000" pitchFamily="2" charset="2"/>
              <a:buChar char="Ø"/>
            </a:pPr>
            <a:endParaRPr lang="en-US" sz="1600" dirty="0">
              <a:solidFill>
                <a:schemeClr val="tx1"/>
              </a:solidFill>
              <a:cs typeface="Arial" panose="020B0604020202020204" pitchFamily="34" charset="0"/>
            </a:endParaRPr>
          </a:p>
          <a:p>
            <a:pPr marL="285750" indent="-285750">
              <a:buFont typeface="Wingdings" panose="05000000000000000000" pitchFamily="2" charset="2"/>
              <a:buChar char="Ø"/>
            </a:pPr>
            <a:endParaRPr lang="en-US" sz="1600" b="0" dirty="0">
              <a:solidFill>
                <a:schemeClr val="tx1"/>
              </a:solidFill>
              <a:effectLst/>
              <a:cs typeface="Arial" panose="020B0604020202020204" pitchFamily="34" charset="0"/>
            </a:endParaRPr>
          </a:p>
          <a:p>
            <a:pPr marL="285750" indent="-285750" algn="l">
              <a:buFont typeface="Wingdings" panose="05000000000000000000" pitchFamily="2" charset="2"/>
              <a:buChar char="Ø"/>
            </a:pPr>
            <a:endParaRPr lang="en-US" sz="1600" b="0" i="0" dirty="0">
              <a:solidFill>
                <a:srgbClr val="212121"/>
              </a:solidFill>
              <a:effectLst/>
              <a:latin typeface="Roboto" panose="02000000000000000000" pitchFamily="2" charset="0"/>
            </a:endParaRPr>
          </a:p>
          <a:p>
            <a:pPr algn="l"/>
            <a:endParaRPr lang="en-US" sz="1600" b="0" i="0" dirty="0">
              <a:solidFill>
                <a:srgbClr val="212121"/>
              </a:solidFill>
              <a:effectLst/>
              <a:latin typeface="Roboto" panose="02000000000000000000" pitchFamily="2" charset="0"/>
            </a:endParaRPr>
          </a:p>
          <a:p>
            <a:pPr marL="285750" indent="-285750">
              <a:buFont typeface="Wingdings" panose="05000000000000000000" pitchFamily="2" charset="2"/>
              <a:buChar char="Ø"/>
            </a:pPr>
            <a:endParaRPr lang="en-US" sz="1600" dirty="0"/>
          </a:p>
          <a:p>
            <a:endParaRPr lang="en-US" sz="1600" dirty="0"/>
          </a:p>
          <a:p>
            <a:endParaRPr lang="en-IN" sz="1600" dirty="0"/>
          </a:p>
        </p:txBody>
      </p:sp>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Algorithm Used</a:t>
            </a:r>
            <a:endParaRPr lang="en-IN" dirty="0"/>
          </a:p>
        </p:txBody>
      </p:sp>
      <p:pic>
        <p:nvPicPr>
          <p:cNvPr id="3074" name="Picture 2">
            <a:extLst>
              <a:ext uri="{FF2B5EF4-FFF2-40B4-BE49-F238E27FC236}">
                <a16:creationId xmlns:a16="http://schemas.microsoft.com/office/drawing/2014/main" id="{F4DDBD18-3E98-967B-B03D-4C720259C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354" y="5322685"/>
            <a:ext cx="4007291" cy="133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633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D96FE-AB7D-E21E-A7BB-3B11C2BA70F7}"/>
              </a:ext>
            </a:extLst>
          </p:cNvPr>
          <p:cNvSpPr>
            <a:spLocks noGrp="1"/>
          </p:cNvSpPr>
          <p:nvPr>
            <p:ph type="body" sz="quarter" idx="14"/>
          </p:nvPr>
        </p:nvSpPr>
        <p:spPr>
          <a:xfrm>
            <a:off x="645825" y="1954395"/>
            <a:ext cx="11028939" cy="4017963"/>
          </a:xfrm>
        </p:spPr>
        <p:txBody>
          <a:bodyPr/>
          <a:lstStyle/>
          <a:p>
            <a:pPr marL="285750" indent="-285750" algn="l" rtl="0" fontAlgn="base">
              <a:spcBef>
                <a:spcPts val="1000"/>
              </a:spcBef>
              <a:spcAft>
                <a:spcPts val="0"/>
              </a:spcAft>
              <a:buFont typeface="Wingdings" pitchFamily="2" charset="2"/>
              <a:buChar char="Ø"/>
            </a:pPr>
            <a:r>
              <a:rPr lang="en-IN" sz="1600" b="0" i="0" u="none" strike="noStrike" dirty="0">
                <a:solidFill>
                  <a:srgbClr val="231F20"/>
                </a:solidFill>
                <a:effectLst/>
                <a:latin typeface="Arial" panose="020B0604020202020204" pitchFamily="34" charset="0"/>
              </a:rPr>
              <a:t>The pose classification model is done using pre-built layers of </a:t>
            </a:r>
            <a:r>
              <a:rPr lang="en-IN" sz="1600" b="0" i="0" u="none" strike="noStrike" dirty="0" err="1">
                <a:solidFill>
                  <a:srgbClr val="231F20"/>
                </a:solidFill>
                <a:effectLst/>
                <a:latin typeface="Arial" panose="020B0604020202020204" pitchFamily="34" charset="0"/>
              </a:rPr>
              <a:t>Keras</a:t>
            </a:r>
            <a:r>
              <a:rPr lang="en-IN" sz="1600" b="0" i="0" u="none" strike="noStrike" dirty="0">
                <a:solidFill>
                  <a:srgbClr val="231F20"/>
                </a:solidFill>
                <a:effectLst/>
                <a:latin typeface="Arial" panose="020B0604020202020204" pitchFamily="34" charset="0"/>
              </a:rPr>
              <a:t> and additional layers of the neural network are added with dropout rates in between to significantly reduce the number of neurons.</a:t>
            </a:r>
          </a:p>
          <a:p>
            <a:pPr marL="285750" indent="-285750" fontAlgn="base">
              <a:buFont typeface="Wingdings" pitchFamily="2" charset="2"/>
              <a:buChar char="Ø"/>
            </a:pPr>
            <a:r>
              <a:rPr lang="en-IN" sz="1600" b="0" i="0" u="none" strike="noStrike" dirty="0">
                <a:solidFill>
                  <a:srgbClr val="231F20"/>
                </a:solidFill>
                <a:effectLst/>
                <a:latin typeface="Arial" panose="020B0604020202020204" pitchFamily="34" charset="0"/>
              </a:rPr>
              <a:t>The feature vectors of the model is typically pose embeddings, pose landmarks and is trained by modifying the hyperparameters.</a:t>
            </a:r>
          </a:p>
        </p:txBody>
      </p:sp>
      <p:sp>
        <p:nvSpPr>
          <p:cNvPr id="3" name="Text Placeholder 2">
            <a:extLst>
              <a:ext uri="{FF2B5EF4-FFF2-40B4-BE49-F238E27FC236}">
                <a16:creationId xmlns:a16="http://schemas.microsoft.com/office/drawing/2014/main" id="{EDD2B6C0-6EDD-F369-1CE8-88BFB96477D1}"/>
              </a:ext>
            </a:extLst>
          </p:cNvPr>
          <p:cNvSpPr>
            <a:spLocks noGrp="1"/>
          </p:cNvSpPr>
          <p:nvPr>
            <p:ph type="body" sz="quarter" idx="15"/>
          </p:nvPr>
        </p:nvSpPr>
        <p:spPr/>
        <p:txBody>
          <a:bodyPr/>
          <a:lstStyle/>
          <a:p>
            <a:r>
              <a:rPr lang="en-US" dirty="0"/>
              <a:t>Continued</a:t>
            </a:r>
          </a:p>
        </p:txBody>
      </p:sp>
      <p:pic>
        <p:nvPicPr>
          <p:cNvPr id="1026" name="Picture 2">
            <a:extLst>
              <a:ext uri="{FF2B5EF4-FFF2-40B4-BE49-F238E27FC236}">
                <a16:creationId xmlns:a16="http://schemas.microsoft.com/office/drawing/2014/main" id="{9B667E6B-413C-BFF1-BD2E-B9B9E172C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147" y="3772278"/>
            <a:ext cx="4763028" cy="28182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02CD98F9-81A5-7A8D-7E13-729ED3F2001D}"/>
              </a:ext>
            </a:extLst>
          </p:cNvPr>
          <p:cNvPicPr>
            <a:picLocks noChangeAspect="1"/>
          </p:cNvPicPr>
          <p:nvPr/>
        </p:nvPicPr>
        <p:blipFill rotWithShape="1">
          <a:blip r:embed="rId3"/>
          <a:srcRect l="17066" r="-19888"/>
          <a:stretch/>
        </p:blipFill>
        <p:spPr>
          <a:xfrm>
            <a:off x="2407449" y="4154475"/>
            <a:ext cx="4461593" cy="2143086"/>
          </a:xfrm>
          <a:prstGeom prst="rect">
            <a:avLst/>
          </a:prstGeom>
        </p:spPr>
      </p:pic>
    </p:spTree>
    <p:extLst>
      <p:ext uri="{BB962C8B-B14F-4D97-AF65-F5344CB8AC3E}">
        <p14:creationId xmlns:p14="http://schemas.microsoft.com/office/powerpoint/2010/main" val="2181383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80D34B-AA19-A906-8BEC-B63CCDFF164B}"/>
              </a:ext>
            </a:extLst>
          </p:cNvPr>
          <p:cNvSpPr>
            <a:spLocks noGrp="1"/>
          </p:cNvSpPr>
          <p:nvPr>
            <p:ph type="body" sz="quarter" idx="14"/>
          </p:nvPr>
        </p:nvSpPr>
        <p:spPr>
          <a:xfrm>
            <a:off x="645825" y="1802675"/>
            <a:ext cx="11028939" cy="3978586"/>
          </a:xfrm>
        </p:spPr>
        <p:txBody>
          <a:bodyPr/>
          <a:lstStyle/>
          <a:p>
            <a:endParaRPr lang="en-IN" dirty="0"/>
          </a:p>
        </p:txBody>
      </p:sp>
      <p:sp>
        <p:nvSpPr>
          <p:cNvPr id="3" name="Text Placeholder 2">
            <a:extLst>
              <a:ext uri="{FF2B5EF4-FFF2-40B4-BE49-F238E27FC236}">
                <a16:creationId xmlns:a16="http://schemas.microsoft.com/office/drawing/2014/main" id="{D69AE893-3823-3BB7-5A11-FCF5F9269311}"/>
              </a:ext>
            </a:extLst>
          </p:cNvPr>
          <p:cNvSpPr>
            <a:spLocks noGrp="1"/>
          </p:cNvSpPr>
          <p:nvPr>
            <p:ph type="body" sz="quarter" idx="15"/>
          </p:nvPr>
        </p:nvSpPr>
        <p:spPr>
          <a:xfrm>
            <a:off x="645824" y="686125"/>
            <a:ext cx="8005807" cy="868651"/>
          </a:xfrm>
        </p:spPr>
        <p:txBody>
          <a:bodyPr>
            <a:normAutofit/>
          </a:bodyPr>
          <a:lstStyle/>
          <a:p>
            <a:r>
              <a:rPr lang="en-CA" dirty="0"/>
              <a:t>Comparison of Models</a:t>
            </a:r>
            <a:endParaRPr lang="en-IN" dirty="0"/>
          </a:p>
        </p:txBody>
      </p:sp>
      <p:graphicFrame>
        <p:nvGraphicFramePr>
          <p:cNvPr id="5" name="Table 5">
            <a:extLst>
              <a:ext uri="{FF2B5EF4-FFF2-40B4-BE49-F238E27FC236}">
                <a16:creationId xmlns:a16="http://schemas.microsoft.com/office/drawing/2014/main" id="{23194B10-C445-DD56-1A86-DE68A20A3556}"/>
              </a:ext>
            </a:extLst>
          </p:cNvPr>
          <p:cNvGraphicFramePr>
            <a:graphicFrameLocks noGrp="1"/>
          </p:cNvGraphicFramePr>
          <p:nvPr>
            <p:extLst>
              <p:ext uri="{D42A27DB-BD31-4B8C-83A1-F6EECF244321}">
                <p14:modId xmlns:p14="http://schemas.microsoft.com/office/powerpoint/2010/main" val="478929245"/>
              </p:ext>
            </p:extLst>
          </p:nvPr>
        </p:nvGraphicFramePr>
        <p:xfrm>
          <a:off x="645824" y="1802674"/>
          <a:ext cx="11028940" cy="3978585"/>
        </p:xfrm>
        <a:graphic>
          <a:graphicData uri="http://schemas.openxmlformats.org/drawingml/2006/table">
            <a:tbl>
              <a:tblPr firstRow="1" bandRow="1">
                <a:tableStyleId>{00A15C55-8517-42AA-B614-E9B94910E393}</a:tableStyleId>
              </a:tblPr>
              <a:tblGrid>
                <a:gridCol w="5514470">
                  <a:extLst>
                    <a:ext uri="{9D8B030D-6E8A-4147-A177-3AD203B41FA5}">
                      <a16:colId xmlns:a16="http://schemas.microsoft.com/office/drawing/2014/main" val="3228584521"/>
                    </a:ext>
                  </a:extLst>
                </a:gridCol>
                <a:gridCol w="5514470">
                  <a:extLst>
                    <a:ext uri="{9D8B030D-6E8A-4147-A177-3AD203B41FA5}">
                      <a16:colId xmlns:a16="http://schemas.microsoft.com/office/drawing/2014/main" val="3486433884"/>
                    </a:ext>
                  </a:extLst>
                </a:gridCol>
              </a:tblGrid>
              <a:tr h="795717">
                <a:tc>
                  <a:txBody>
                    <a:bodyPr/>
                    <a:lstStyle/>
                    <a:p>
                      <a:r>
                        <a:rPr lang="en-IN" dirty="0"/>
                        <a:t>Model</a:t>
                      </a:r>
                    </a:p>
                  </a:txBody>
                  <a:tcPr/>
                </a:tc>
                <a:tc>
                  <a:txBody>
                    <a:bodyPr/>
                    <a:lstStyle/>
                    <a:p>
                      <a:r>
                        <a:rPr lang="en-IN" dirty="0"/>
                        <a:t>Accuracy</a:t>
                      </a:r>
                    </a:p>
                  </a:txBody>
                  <a:tcPr/>
                </a:tc>
                <a:extLst>
                  <a:ext uri="{0D108BD9-81ED-4DB2-BD59-A6C34878D82A}">
                    <a16:rowId xmlns:a16="http://schemas.microsoft.com/office/drawing/2014/main" val="4022072846"/>
                  </a:ext>
                </a:extLst>
              </a:tr>
              <a:tr h="795717">
                <a:tc>
                  <a:txBody>
                    <a:bodyPr/>
                    <a:lstStyle/>
                    <a:p>
                      <a:r>
                        <a:rPr lang="en-IN" dirty="0"/>
                        <a:t>Naïve Bayes Classifier</a:t>
                      </a:r>
                    </a:p>
                  </a:txBody>
                  <a:tcPr/>
                </a:tc>
                <a:tc>
                  <a:txBody>
                    <a:bodyPr/>
                    <a:lstStyle/>
                    <a:p>
                      <a:r>
                        <a:rPr lang="en-IN" dirty="0"/>
                        <a:t>82.86%</a:t>
                      </a:r>
                    </a:p>
                  </a:txBody>
                  <a:tcPr/>
                </a:tc>
                <a:extLst>
                  <a:ext uri="{0D108BD9-81ED-4DB2-BD59-A6C34878D82A}">
                    <a16:rowId xmlns:a16="http://schemas.microsoft.com/office/drawing/2014/main" val="1278522416"/>
                  </a:ext>
                </a:extLst>
              </a:tr>
              <a:tr h="795717">
                <a:tc>
                  <a:txBody>
                    <a:bodyPr/>
                    <a:lstStyle/>
                    <a:p>
                      <a:r>
                        <a:rPr lang="en-IN" dirty="0"/>
                        <a:t>MLP Classifier</a:t>
                      </a:r>
                    </a:p>
                  </a:txBody>
                  <a:tcPr/>
                </a:tc>
                <a:tc>
                  <a:txBody>
                    <a:bodyPr/>
                    <a:lstStyle/>
                    <a:p>
                      <a:r>
                        <a:rPr lang="en-IN" dirty="0"/>
                        <a:t>81.8%</a:t>
                      </a:r>
                    </a:p>
                  </a:txBody>
                  <a:tcPr/>
                </a:tc>
                <a:extLst>
                  <a:ext uri="{0D108BD9-81ED-4DB2-BD59-A6C34878D82A}">
                    <a16:rowId xmlns:a16="http://schemas.microsoft.com/office/drawing/2014/main" val="4199089808"/>
                  </a:ext>
                </a:extLst>
              </a:tr>
              <a:tr h="795717">
                <a:tc>
                  <a:txBody>
                    <a:bodyPr/>
                    <a:lstStyle/>
                    <a:p>
                      <a:r>
                        <a:rPr lang="en-IN" dirty="0"/>
                        <a:t>Support Vector Machine Classifier</a:t>
                      </a:r>
                    </a:p>
                  </a:txBody>
                  <a:tcPr/>
                </a:tc>
                <a:tc>
                  <a:txBody>
                    <a:bodyPr/>
                    <a:lstStyle/>
                    <a:p>
                      <a:r>
                        <a:rPr lang="en-IN" dirty="0"/>
                        <a:t>86.3%</a:t>
                      </a:r>
                    </a:p>
                  </a:txBody>
                  <a:tcPr/>
                </a:tc>
                <a:extLst>
                  <a:ext uri="{0D108BD9-81ED-4DB2-BD59-A6C34878D82A}">
                    <a16:rowId xmlns:a16="http://schemas.microsoft.com/office/drawing/2014/main" val="254490930"/>
                  </a:ext>
                </a:extLst>
              </a:tr>
              <a:tr h="795717">
                <a:tc>
                  <a:txBody>
                    <a:bodyPr/>
                    <a:lstStyle/>
                    <a:p>
                      <a:r>
                        <a:rPr lang="en-IN" dirty="0"/>
                        <a:t>Move net model</a:t>
                      </a:r>
                    </a:p>
                  </a:txBody>
                  <a:tcPr/>
                </a:tc>
                <a:tc>
                  <a:txBody>
                    <a:bodyPr/>
                    <a:lstStyle/>
                    <a:p>
                      <a:r>
                        <a:rPr lang="en-IN" dirty="0"/>
                        <a:t>98.6%</a:t>
                      </a:r>
                    </a:p>
                  </a:txBody>
                  <a:tcPr/>
                </a:tc>
                <a:extLst>
                  <a:ext uri="{0D108BD9-81ED-4DB2-BD59-A6C34878D82A}">
                    <a16:rowId xmlns:a16="http://schemas.microsoft.com/office/drawing/2014/main" val="3842666334"/>
                  </a:ext>
                </a:extLst>
              </a:tr>
            </a:tbl>
          </a:graphicData>
        </a:graphic>
      </p:graphicFrame>
    </p:spTree>
    <p:extLst>
      <p:ext uri="{BB962C8B-B14F-4D97-AF65-F5344CB8AC3E}">
        <p14:creationId xmlns:p14="http://schemas.microsoft.com/office/powerpoint/2010/main" val="4009270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BF1D-452E-DFEE-3430-701D479D1B4A}"/>
              </a:ext>
            </a:extLst>
          </p:cNvPr>
          <p:cNvSpPr>
            <a:spLocks noGrp="1"/>
          </p:cNvSpPr>
          <p:nvPr>
            <p:ph type="body" sz="quarter" idx="14"/>
          </p:nvPr>
        </p:nvSpPr>
        <p:spPr>
          <a:xfrm>
            <a:off x="645824" y="1847703"/>
            <a:ext cx="11028939" cy="4017963"/>
          </a:xfrm>
        </p:spPr>
        <p:txBody>
          <a:bodyPr/>
          <a:lstStyle/>
          <a:p>
            <a:pPr marL="285750" indent="-285750">
              <a:buFont typeface="Wingdings" panose="05000000000000000000" pitchFamily="2" charset="2"/>
              <a:buChar char="Ø"/>
            </a:pPr>
            <a:r>
              <a:rPr lang="en-US" sz="1600" dirty="0"/>
              <a:t>Out of all the 4 classification models, Move net architecture gave the highest accuracy being a neural network architecture performing a classification task.</a:t>
            </a:r>
          </a:p>
          <a:p>
            <a:pPr marL="285750" indent="-285750">
              <a:buFont typeface="Wingdings" panose="05000000000000000000" pitchFamily="2" charset="2"/>
              <a:buChar char="Ø"/>
            </a:pPr>
            <a:r>
              <a:rPr lang="en-US" sz="1600" i="0" dirty="0" err="1">
                <a:solidFill>
                  <a:schemeClr val="tx1"/>
                </a:solidFill>
                <a:effectLst/>
                <a:cs typeface="Arial" panose="020B0604020202020204" pitchFamily="34" charset="0"/>
              </a:rPr>
              <a:t>MoveNet</a:t>
            </a:r>
            <a:r>
              <a:rPr lang="en-US" sz="1600" b="0" i="0" dirty="0">
                <a:solidFill>
                  <a:srgbClr val="202124"/>
                </a:solidFill>
                <a:effectLst/>
                <a:cs typeface="Arial" panose="020B0604020202020204" pitchFamily="34" charset="0"/>
              </a:rPr>
              <a:t> is an ultra fast and accurate model that detects 17 </a:t>
            </a:r>
            <a:r>
              <a:rPr lang="en-US" sz="1600" b="0" i="0" dirty="0" err="1">
                <a:solidFill>
                  <a:srgbClr val="202124"/>
                </a:solidFill>
                <a:effectLst/>
                <a:cs typeface="Arial" panose="020B0604020202020204" pitchFamily="34" charset="0"/>
              </a:rPr>
              <a:t>keypoints</a:t>
            </a:r>
            <a:r>
              <a:rPr lang="en-US" sz="1600" b="0" i="0" dirty="0">
                <a:solidFill>
                  <a:srgbClr val="202124"/>
                </a:solidFill>
                <a:effectLst/>
                <a:cs typeface="Arial" panose="020B0604020202020204" pitchFamily="34" charset="0"/>
              </a:rPr>
              <a:t> of a body. The model is offered on </a:t>
            </a:r>
            <a:r>
              <a:rPr lang="en-US" sz="1600" b="0" i="0" dirty="0">
                <a:effectLst/>
                <a:cs typeface="Arial" panose="020B0604020202020204" pitchFamily="34" charset="0"/>
                <a:hlinkClick r:id="rId2"/>
              </a:rPr>
              <a:t>TFHub</a:t>
            </a:r>
            <a:r>
              <a:rPr lang="en-US" sz="1600" b="0" i="0" dirty="0">
                <a:solidFill>
                  <a:srgbClr val="202124"/>
                </a:solidFill>
                <a:effectLst/>
                <a:cs typeface="Arial" panose="020B0604020202020204" pitchFamily="34" charset="0"/>
              </a:rPr>
              <a:t> with two variants, known as Lightning and Thunder</a:t>
            </a:r>
            <a:r>
              <a:rPr lang="en-US" sz="1600" b="0" i="0" dirty="0">
                <a:solidFill>
                  <a:srgbClr val="202124"/>
                </a:solidFill>
                <a:effectLst/>
                <a:latin typeface="Roboto" panose="02000000000000000000" pitchFamily="2" charset="0"/>
              </a:rPr>
              <a:t>. </a:t>
            </a:r>
          </a:p>
          <a:p>
            <a:pPr marL="285750" indent="-285750">
              <a:buFont typeface="Wingdings" panose="05000000000000000000" pitchFamily="2" charset="2"/>
              <a:buChar char="Ø"/>
            </a:pPr>
            <a:r>
              <a:rPr lang="en-US" sz="1600" dirty="0">
                <a:solidFill>
                  <a:srgbClr val="202124"/>
                </a:solidFill>
                <a:latin typeface="Roboto" panose="02000000000000000000" pitchFamily="2" charset="0"/>
              </a:rPr>
              <a:t>We have implemented Lightning for our end-to-end application since it is latency critical. </a:t>
            </a:r>
          </a:p>
          <a:p>
            <a:pPr marL="285750" indent="-285750">
              <a:buFont typeface="Wingdings" panose="05000000000000000000" pitchFamily="2" charset="2"/>
              <a:buChar char="Ø"/>
            </a:pPr>
            <a:r>
              <a:rPr lang="en-US" sz="1600" dirty="0">
                <a:solidFill>
                  <a:srgbClr val="202124"/>
                </a:solidFill>
                <a:latin typeface="Roboto" panose="02000000000000000000" pitchFamily="2" charset="0"/>
              </a:rPr>
              <a:t>Move net </a:t>
            </a:r>
            <a:r>
              <a:rPr lang="en-US" sz="1600" b="0" i="0" dirty="0">
                <a:solidFill>
                  <a:srgbClr val="202124"/>
                </a:solidFill>
                <a:effectLst/>
                <a:cs typeface="Arial" panose="020B0604020202020204" pitchFamily="34" charset="0"/>
              </a:rPr>
              <a:t>Thunder is intended for applications that require high accuracy.</a:t>
            </a:r>
          </a:p>
          <a:p>
            <a:pPr marL="285750" indent="-285750" algn="l">
              <a:buFont typeface="Wingdings" panose="05000000000000000000" pitchFamily="2" charset="2"/>
              <a:buChar char="Ø"/>
            </a:pPr>
            <a:r>
              <a:rPr lang="en-US" sz="1600" b="0" i="0" dirty="0">
                <a:solidFill>
                  <a:srgbClr val="202124"/>
                </a:solidFill>
                <a:effectLst/>
                <a:cs typeface="Arial" panose="020B0604020202020204" pitchFamily="34" charset="0"/>
              </a:rPr>
              <a:t>Both models run faster than real time (30+ FPS) on most modern desktops, laptops, and phones, which proves crucial for live fitness, health, and wellness applications.</a:t>
            </a:r>
          </a:p>
          <a:p>
            <a:pPr marL="285750" indent="-285750" algn="l">
              <a:buFont typeface="Wingdings" panose="05000000000000000000" pitchFamily="2" charset="2"/>
              <a:buChar char="Ø"/>
            </a:pPr>
            <a:r>
              <a:rPr lang="en-US" sz="1600" dirty="0">
                <a:solidFill>
                  <a:srgbClr val="202124"/>
                </a:solidFill>
                <a:cs typeface="Arial" panose="020B0604020202020204" pitchFamily="34" charset="0"/>
              </a:rPr>
              <a:t>This model runs equally well with image as well as video data samples.</a:t>
            </a:r>
            <a:endParaRPr lang="en-US" sz="1600" b="0" i="0" dirty="0">
              <a:solidFill>
                <a:srgbClr val="202124"/>
              </a:solidFill>
              <a:effectLst/>
              <a:cs typeface="Arial" panose="020B0604020202020204" pitchFamily="34" charset="0"/>
            </a:endParaRPr>
          </a:p>
          <a:p>
            <a:br>
              <a:rPr lang="en-US" sz="1600" dirty="0"/>
            </a:br>
            <a:endParaRPr lang="en-US" sz="1600" dirty="0">
              <a:cs typeface="Arial" panose="020B0604020202020204" pitchFamily="34" charset="0"/>
            </a:endParaRPr>
          </a:p>
          <a:p>
            <a:endParaRPr lang="en-US" sz="1600" dirty="0"/>
          </a:p>
          <a:p>
            <a:endParaRPr lang="en-US" sz="1600" dirty="0"/>
          </a:p>
          <a:p>
            <a:endParaRPr lang="en-IN" sz="1600" dirty="0"/>
          </a:p>
        </p:txBody>
      </p:sp>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a:bodyPr>
          <a:lstStyle/>
          <a:p>
            <a:r>
              <a:rPr lang="en-CA" dirty="0"/>
              <a:t>Optimal Case</a:t>
            </a:r>
            <a:endParaRPr lang="en-IN" dirty="0"/>
          </a:p>
        </p:txBody>
      </p:sp>
      <p:pic>
        <p:nvPicPr>
          <p:cNvPr id="4" name="Picture 3" descr="Diagram&#10;&#10;Description automatically generated">
            <a:extLst>
              <a:ext uri="{FF2B5EF4-FFF2-40B4-BE49-F238E27FC236}">
                <a16:creationId xmlns:a16="http://schemas.microsoft.com/office/drawing/2014/main" id="{1F7285C9-2A94-6AD0-DD8A-F39ABC98B7D3}"/>
              </a:ext>
            </a:extLst>
          </p:cNvPr>
          <p:cNvPicPr>
            <a:picLocks noChangeAspect="1"/>
          </p:cNvPicPr>
          <p:nvPr/>
        </p:nvPicPr>
        <p:blipFill>
          <a:blip r:embed="rId3"/>
          <a:stretch>
            <a:fillRect/>
          </a:stretch>
        </p:blipFill>
        <p:spPr>
          <a:xfrm>
            <a:off x="9259945" y="4492394"/>
            <a:ext cx="2140874" cy="2140874"/>
          </a:xfrm>
          <a:prstGeom prst="rect">
            <a:avLst/>
          </a:prstGeom>
        </p:spPr>
      </p:pic>
    </p:spTree>
    <p:extLst>
      <p:ext uri="{BB962C8B-B14F-4D97-AF65-F5344CB8AC3E}">
        <p14:creationId xmlns:p14="http://schemas.microsoft.com/office/powerpoint/2010/main" val="3183771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136751-38ED-1E2C-50A6-86842500B01B}"/>
              </a:ext>
            </a:extLst>
          </p:cNvPr>
          <p:cNvSpPr>
            <a:spLocks noGrp="1"/>
          </p:cNvSpPr>
          <p:nvPr>
            <p:ph type="body" sz="quarter" idx="15"/>
          </p:nvPr>
        </p:nvSpPr>
        <p:spPr>
          <a:xfrm>
            <a:off x="645824" y="686125"/>
            <a:ext cx="9412575" cy="868651"/>
          </a:xfrm>
        </p:spPr>
        <p:txBody>
          <a:bodyPr>
            <a:normAutofit fontScale="92500"/>
          </a:bodyPr>
          <a:lstStyle/>
          <a:p>
            <a:r>
              <a:rPr lang="en-CA" dirty="0"/>
              <a:t>Diagram(s) or Visualization(s)</a:t>
            </a:r>
            <a:endParaRPr lang="en-IN" dirty="0"/>
          </a:p>
        </p:txBody>
      </p:sp>
      <p:pic>
        <p:nvPicPr>
          <p:cNvPr id="6" name="Picture 5">
            <a:extLst>
              <a:ext uri="{FF2B5EF4-FFF2-40B4-BE49-F238E27FC236}">
                <a16:creationId xmlns:a16="http://schemas.microsoft.com/office/drawing/2014/main" id="{1D982A9B-D994-9593-A569-2DCB5BB64EDE}"/>
              </a:ext>
            </a:extLst>
          </p:cNvPr>
          <p:cNvPicPr>
            <a:picLocks noChangeAspect="1"/>
          </p:cNvPicPr>
          <p:nvPr/>
        </p:nvPicPr>
        <p:blipFill>
          <a:blip r:embed="rId2"/>
          <a:stretch>
            <a:fillRect/>
          </a:stretch>
        </p:blipFill>
        <p:spPr>
          <a:xfrm>
            <a:off x="581690" y="2073336"/>
            <a:ext cx="11028620" cy="4017612"/>
          </a:xfrm>
          <a:prstGeom prst="rect">
            <a:avLst/>
          </a:prstGeom>
        </p:spPr>
      </p:pic>
      <p:pic>
        <p:nvPicPr>
          <p:cNvPr id="7" name="Picture 6">
            <a:extLst>
              <a:ext uri="{FF2B5EF4-FFF2-40B4-BE49-F238E27FC236}">
                <a16:creationId xmlns:a16="http://schemas.microsoft.com/office/drawing/2014/main" id="{E24AA283-B3AA-FEF9-7FF0-88FF6B30287E}"/>
              </a:ext>
            </a:extLst>
          </p:cNvPr>
          <p:cNvPicPr>
            <a:picLocks noChangeAspect="1"/>
          </p:cNvPicPr>
          <p:nvPr/>
        </p:nvPicPr>
        <p:blipFill>
          <a:blip r:embed="rId3"/>
          <a:stretch>
            <a:fillRect/>
          </a:stretch>
        </p:blipFill>
        <p:spPr>
          <a:xfrm>
            <a:off x="1616919" y="2299410"/>
            <a:ext cx="8042991" cy="3565464"/>
          </a:xfrm>
          <a:prstGeom prst="rect">
            <a:avLst/>
          </a:prstGeom>
        </p:spPr>
      </p:pic>
    </p:spTree>
    <p:extLst>
      <p:ext uri="{BB962C8B-B14F-4D97-AF65-F5344CB8AC3E}">
        <p14:creationId xmlns:p14="http://schemas.microsoft.com/office/powerpoint/2010/main" val="354304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ACBF1D-452E-DFEE-3430-701D479D1B4A}"/>
              </a:ext>
            </a:extLst>
          </p:cNvPr>
          <p:cNvSpPr>
            <a:spLocks noGrp="1"/>
          </p:cNvSpPr>
          <p:nvPr>
            <p:ph type="body" sz="quarter" idx="14"/>
          </p:nvPr>
        </p:nvSpPr>
        <p:spPr>
          <a:xfrm>
            <a:off x="645824" y="1807365"/>
            <a:ext cx="11028939" cy="4017963"/>
          </a:xfrm>
        </p:spPr>
        <p:txBody>
          <a:bodyPr/>
          <a:lstStyle/>
          <a:p>
            <a:pPr marL="285750" indent="-285750" rtl="0" fontAlgn="base">
              <a:lnSpc>
                <a:spcPct val="150000"/>
              </a:lnSpc>
              <a:spcBef>
                <a:spcPts val="0"/>
              </a:spcBef>
              <a:spcAft>
                <a:spcPts val="0"/>
              </a:spcAft>
              <a:buFont typeface="Wingdings" pitchFamily="2" charset="2"/>
              <a:buChar char="Ø"/>
            </a:pPr>
            <a:r>
              <a:rPr lang="en-IN" sz="1600" u="none" strike="noStrike" dirty="0">
                <a:solidFill>
                  <a:srgbClr val="231F20"/>
                </a:solidFill>
                <a:effectLst/>
                <a:cs typeface="Arial" panose="020B0604020202020204" pitchFamily="34" charset="0"/>
              </a:rPr>
              <a:t>In order to retain the accuracy of the model, conversion from </a:t>
            </a:r>
            <a:r>
              <a:rPr lang="en-IN" sz="1600" u="none" strike="noStrike" dirty="0" err="1">
                <a:solidFill>
                  <a:srgbClr val="231F20"/>
                </a:solidFill>
                <a:effectLst/>
                <a:cs typeface="Arial" panose="020B0604020202020204" pitchFamily="34" charset="0"/>
              </a:rPr>
              <a:t>tensorflow</a:t>
            </a:r>
            <a:r>
              <a:rPr lang="en-IN" sz="1600" u="none" strike="noStrike" dirty="0">
                <a:solidFill>
                  <a:srgbClr val="231F20"/>
                </a:solidFill>
                <a:effectLst/>
                <a:cs typeface="Arial" panose="020B0604020202020204" pitchFamily="34" charset="0"/>
              </a:rPr>
              <a:t> to .</a:t>
            </a:r>
            <a:r>
              <a:rPr lang="en-IN" sz="1600" u="none" strike="noStrike" dirty="0" err="1">
                <a:solidFill>
                  <a:srgbClr val="231F20"/>
                </a:solidFill>
                <a:effectLst/>
                <a:cs typeface="Arial" panose="020B0604020202020204" pitchFamily="34" charset="0"/>
              </a:rPr>
              <a:t>tflite</a:t>
            </a:r>
            <a:r>
              <a:rPr lang="en-IN" sz="1600" u="none" strike="noStrike" dirty="0">
                <a:solidFill>
                  <a:srgbClr val="231F20"/>
                </a:solidFill>
                <a:effectLst/>
                <a:cs typeface="Arial" panose="020B0604020202020204" pitchFamily="34" charset="0"/>
              </a:rPr>
              <a:t> model is prevented by retaining the output tensor dimensions.</a:t>
            </a:r>
          </a:p>
          <a:p>
            <a:pPr marL="285750" indent="-285750" rtl="0" fontAlgn="base">
              <a:lnSpc>
                <a:spcPct val="150000"/>
              </a:lnSpc>
              <a:spcBef>
                <a:spcPts val="0"/>
              </a:spcBef>
              <a:spcAft>
                <a:spcPts val="0"/>
              </a:spcAft>
              <a:buFont typeface="Wingdings" pitchFamily="2" charset="2"/>
              <a:buChar char="Ø"/>
            </a:pPr>
            <a:r>
              <a:rPr lang="en-IN" sz="1600" u="none" strike="noStrike" dirty="0">
                <a:solidFill>
                  <a:srgbClr val="231F20"/>
                </a:solidFill>
                <a:effectLst/>
                <a:cs typeface="Arial" panose="020B0604020202020204" pitchFamily="34" charset="0"/>
              </a:rPr>
              <a:t>Hyperparameter tuning should be done for more parameters.</a:t>
            </a:r>
          </a:p>
          <a:p>
            <a:pPr marL="285750" indent="-285750" rtl="0" fontAlgn="base">
              <a:lnSpc>
                <a:spcPct val="150000"/>
              </a:lnSpc>
              <a:spcBef>
                <a:spcPts val="0"/>
              </a:spcBef>
              <a:spcAft>
                <a:spcPts val="0"/>
              </a:spcAft>
              <a:buFont typeface="Wingdings" pitchFamily="2" charset="2"/>
              <a:buChar char="Ø"/>
            </a:pPr>
            <a:r>
              <a:rPr lang="en-IN" sz="1600" u="none" strike="noStrike" dirty="0">
                <a:solidFill>
                  <a:srgbClr val="231F20"/>
                </a:solidFill>
                <a:effectLst/>
                <a:cs typeface="Arial" panose="020B0604020202020204" pitchFamily="34" charset="0"/>
              </a:rPr>
              <a:t>Deployment of the model into Kubernetes.</a:t>
            </a:r>
          </a:p>
          <a:p>
            <a:pPr marL="285750" indent="-285750">
              <a:lnSpc>
                <a:spcPct val="150000"/>
              </a:lnSpc>
              <a:buFont typeface="Wingdings" pitchFamily="2" charset="2"/>
              <a:buChar char="Ø"/>
            </a:pPr>
            <a:endParaRPr lang="en-IN" sz="1600" dirty="0">
              <a:cs typeface="Arial" panose="020B0604020202020204" pitchFamily="34" charset="0"/>
            </a:endParaRPr>
          </a:p>
        </p:txBody>
      </p:sp>
      <p:sp>
        <p:nvSpPr>
          <p:cNvPr id="3" name="Text Placeholder 2">
            <a:extLst>
              <a:ext uri="{FF2B5EF4-FFF2-40B4-BE49-F238E27FC236}">
                <a16:creationId xmlns:a16="http://schemas.microsoft.com/office/drawing/2014/main" id="{5CF9C190-92A6-26F5-EE53-B592DCCAAE75}"/>
              </a:ext>
            </a:extLst>
          </p:cNvPr>
          <p:cNvSpPr>
            <a:spLocks noGrp="1"/>
          </p:cNvSpPr>
          <p:nvPr>
            <p:ph type="body" sz="quarter" idx="15"/>
          </p:nvPr>
        </p:nvSpPr>
        <p:spPr>
          <a:xfrm>
            <a:off x="645824" y="686125"/>
            <a:ext cx="8723259" cy="868651"/>
          </a:xfrm>
        </p:spPr>
        <p:txBody>
          <a:bodyPr>
            <a:normAutofit fontScale="85000" lnSpcReduction="10000"/>
          </a:bodyPr>
          <a:lstStyle/>
          <a:p>
            <a:r>
              <a:rPr lang="en-CA" dirty="0"/>
              <a:t>FINAL RECOMMENDATIONS</a:t>
            </a:r>
            <a:endParaRPr lang="en-IN" dirty="0"/>
          </a:p>
        </p:txBody>
      </p:sp>
      <p:pic>
        <p:nvPicPr>
          <p:cNvPr id="7" name="Picture 6" descr="A picture containing indoor&#10;&#10;Description automatically generated">
            <a:extLst>
              <a:ext uri="{FF2B5EF4-FFF2-40B4-BE49-F238E27FC236}">
                <a16:creationId xmlns:a16="http://schemas.microsoft.com/office/drawing/2014/main" id="{52ACEF8C-5B72-A245-ADB6-A8AD7B727D32}"/>
              </a:ext>
            </a:extLst>
          </p:cNvPr>
          <p:cNvPicPr>
            <a:picLocks noChangeAspect="1"/>
          </p:cNvPicPr>
          <p:nvPr/>
        </p:nvPicPr>
        <p:blipFill>
          <a:blip r:embed="rId2"/>
          <a:stretch>
            <a:fillRect/>
          </a:stretch>
        </p:blipFill>
        <p:spPr>
          <a:xfrm>
            <a:off x="7941236" y="4285296"/>
            <a:ext cx="3598314" cy="2051039"/>
          </a:xfrm>
          <a:prstGeom prst="rect">
            <a:avLst/>
          </a:prstGeom>
        </p:spPr>
      </p:pic>
    </p:spTree>
    <p:extLst>
      <p:ext uri="{BB962C8B-B14F-4D97-AF65-F5344CB8AC3E}">
        <p14:creationId xmlns:p14="http://schemas.microsoft.com/office/powerpoint/2010/main" val="3288265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9F3221-C686-0CA9-929D-5CAE3AC9B51F}"/>
              </a:ext>
            </a:extLst>
          </p:cNvPr>
          <p:cNvSpPr>
            <a:spLocks noGrp="1"/>
          </p:cNvSpPr>
          <p:nvPr>
            <p:ph type="body" sz="quarter" idx="14"/>
          </p:nvPr>
        </p:nvSpPr>
        <p:spPr>
          <a:xfrm>
            <a:off x="645825" y="1420018"/>
            <a:ext cx="11028939" cy="4017963"/>
          </a:xfrm>
        </p:spPr>
        <p:txBody>
          <a:bodyPr/>
          <a:lstStyle/>
          <a:p>
            <a:pPr marL="285750" indent="-285750">
              <a:buFont typeface="Wingdings" pitchFamily="2" charset="2"/>
              <a:buChar char="Ø"/>
            </a:pPr>
            <a:endParaRPr lang="en-IN" sz="1600" u="none" strike="noStrike" dirty="0">
              <a:solidFill>
                <a:srgbClr val="242626"/>
              </a:solidFill>
              <a:effectLst/>
              <a:cs typeface="Arial" panose="020B0604020202020204" pitchFamily="34" charset="0"/>
            </a:endParaRPr>
          </a:p>
          <a:p>
            <a:pPr marL="285750" indent="-285750">
              <a:buFont typeface="Wingdings" pitchFamily="2" charset="2"/>
              <a:buChar char="Ø"/>
            </a:pPr>
            <a:r>
              <a:rPr lang="en-IN" sz="1600" u="none" strike="noStrike" dirty="0">
                <a:solidFill>
                  <a:srgbClr val="242626"/>
                </a:solidFill>
                <a:effectLst/>
                <a:cs typeface="Arial" panose="020B0604020202020204" pitchFamily="34" charset="0"/>
              </a:rPr>
              <a:t>You may have heard that good posture is essential for good health, but do you know why? Posture refers to how you position your body when you’re sitting, standing, or lying down. Your posture is the result of habits formed over the course of years. </a:t>
            </a:r>
            <a:r>
              <a:rPr lang="en-IN" sz="1600" u="none" strike="noStrike" dirty="0">
                <a:solidFill>
                  <a:srgbClr val="444444"/>
                </a:solidFill>
                <a:effectLst/>
                <a:cs typeface="Arial" panose="020B0604020202020204" pitchFamily="34" charset="0"/>
              </a:rPr>
              <a:t>Most of us sit when we are working, often in front of a computer. </a:t>
            </a:r>
          </a:p>
          <a:p>
            <a:pPr marL="285750" indent="-285750">
              <a:buFont typeface="Wingdings" pitchFamily="2" charset="2"/>
              <a:buChar char="Ø"/>
            </a:pPr>
            <a:r>
              <a:rPr lang="en-IN" sz="1600" u="none" strike="noStrike" dirty="0">
                <a:solidFill>
                  <a:srgbClr val="242626"/>
                </a:solidFill>
                <a:effectLst/>
                <a:cs typeface="Arial" panose="020B0604020202020204" pitchFamily="34" charset="0"/>
              </a:rPr>
              <a:t>Many people may recognize poor posture in others without realizing how their own falls short. This is where we come in action……</a:t>
            </a:r>
            <a:endParaRPr lang="en-IN" sz="1600" u="none" strike="noStrike" dirty="0">
              <a:solidFill>
                <a:srgbClr val="444444"/>
              </a:solidFill>
              <a:effectLst/>
              <a:cs typeface="Arial" panose="020B0604020202020204" pitchFamily="34" charset="0"/>
            </a:endParaRPr>
          </a:p>
          <a:p>
            <a:pPr marL="285750" indent="-285750">
              <a:buFont typeface="Wingdings" pitchFamily="2" charset="2"/>
              <a:buChar char="Ø"/>
            </a:pPr>
            <a:r>
              <a:rPr lang="en-IN" sz="1600" dirty="0">
                <a:cs typeface="Arial" panose="020B0604020202020204" pitchFamily="34" charset="0"/>
              </a:rPr>
              <a:t>Posture detection and recognition in an automated way has great scope in many fitness applications and can sometimes replace the presence of a physiotherapist.</a:t>
            </a:r>
          </a:p>
          <a:p>
            <a:pPr marL="285750" indent="-285750">
              <a:buFont typeface="Wingdings" pitchFamily="2" charset="2"/>
              <a:buChar char="Ø"/>
            </a:pPr>
            <a:r>
              <a:rPr lang="en-IN" sz="1600" dirty="0">
                <a:cs typeface="Arial" panose="020B0604020202020204" pitchFamily="34" charset="0"/>
              </a:rPr>
              <a:t> We propose a client server architecture where the users can correct posture , seek health benefits of a specific posture and also have an immersive experience with the application’s UI.</a:t>
            </a:r>
          </a:p>
        </p:txBody>
      </p:sp>
      <p:sp>
        <p:nvSpPr>
          <p:cNvPr id="3" name="Text Placeholder 2">
            <a:extLst>
              <a:ext uri="{FF2B5EF4-FFF2-40B4-BE49-F238E27FC236}">
                <a16:creationId xmlns:a16="http://schemas.microsoft.com/office/drawing/2014/main" id="{2E10471F-920F-4B6F-FCE6-265E7D8CB540}"/>
              </a:ext>
            </a:extLst>
          </p:cNvPr>
          <p:cNvSpPr>
            <a:spLocks noGrp="1"/>
          </p:cNvSpPr>
          <p:nvPr>
            <p:ph type="body" sz="quarter" idx="15"/>
          </p:nvPr>
        </p:nvSpPr>
        <p:spPr/>
        <p:txBody>
          <a:bodyPr/>
          <a:lstStyle/>
          <a:p>
            <a:r>
              <a:rPr lang="en-CA" dirty="0"/>
              <a:t>Project Outline</a:t>
            </a:r>
            <a:endParaRPr lang="en-IN" dirty="0"/>
          </a:p>
        </p:txBody>
      </p:sp>
      <p:pic>
        <p:nvPicPr>
          <p:cNvPr id="8" name="Picture 7" descr="A picture containing toy&#10;&#10;Description automatically generated">
            <a:extLst>
              <a:ext uri="{FF2B5EF4-FFF2-40B4-BE49-F238E27FC236}">
                <a16:creationId xmlns:a16="http://schemas.microsoft.com/office/drawing/2014/main" id="{31F3A97D-6BA5-DE09-B4B0-0412565C6A64}"/>
              </a:ext>
            </a:extLst>
          </p:cNvPr>
          <p:cNvPicPr>
            <a:picLocks noChangeAspect="1"/>
          </p:cNvPicPr>
          <p:nvPr/>
        </p:nvPicPr>
        <p:blipFill>
          <a:blip r:embed="rId2"/>
          <a:stretch>
            <a:fillRect/>
          </a:stretch>
        </p:blipFill>
        <p:spPr>
          <a:xfrm>
            <a:off x="7907376" y="4029154"/>
            <a:ext cx="3638799" cy="2817654"/>
          </a:xfrm>
          <a:prstGeom prst="rect">
            <a:avLst/>
          </a:prstGeom>
        </p:spPr>
      </p:pic>
      <p:pic>
        <p:nvPicPr>
          <p:cNvPr id="19" name="Picture 18" descr="Shape&#10;&#10;Description automatically generated">
            <a:extLst>
              <a:ext uri="{FF2B5EF4-FFF2-40B4-BE49-F238E27FC236}">
                <a16:creationId xmlns:a16="http://schemas.microsoft.com/office/drawing/2014/main" id="{2AF9D805-FB52-DC6B-7BA9-DD697E6E6B78}"/>
              </a:ext>
            </a:extLst>
          </p:cNvPr>
          <p:cNvPicPr>
            <a:picLocks noChangeAspect="1"/>
          </p:cNvPicPr>
          <p:nvPr/>
        </p:nvPicPr>
        <p:blipFill rotWithShape="1">
          <a:blip r:embed="rId3"/>
          <a:srcRect t="-11415" b="11415"/>
          <a:stretch/>
        </p:blipFill>
        <p:spPr>
          <a:xfrm>
            <a:off x="3661382" y="4195157"/>
            <a:ext cx="3073316" cy="2397186"/>
          </a:xfrm>
          <a:prstGeom prst="rect">
            <a:avLst/>
          </a:prstGeom>
        </p:spPr>
      </p:pic>
    </p:spTree>
    <p:extLst>
      <p:ext uri="{BB962C8B-B14F-4D97-AF65-F5344CB8AC3E}">
        <p14:creationId xmlns:p14="http://schemas.microsoft.com/office/powerpoint/2010/main" val="48555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1357-F982-B52C-9310-A05E132FCD44}"/>
              </a:ext>
            </a:extLst>
          </p:cNvPr>
          <p:cNvSpPr>
            <a:spLocks noGrp="1"/>
          </p:cNvSpPr>
          <p:nvPr>
            <p:ph type="body" sz="quarter" idx="14"/>
          </p:nvPr>
        </p:nvSpPr>
        <p:spPr/>
        <p:txBody>
          <a:bodyPr/>
          <a:lstStyle/>
          <a:p>
            <a:pPr marL="285750" indent="-285750" algn="l" rtl="0" fontAlgn="base">
              <a:lnSpc>
                <a:spcPct val="100000"/>
              </a:lnSpc>
              <a:spcBef>
                <a:spcPts val="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Inadequate Data</a:t>
            </a:r>
            <a:r>
              <a:rPr lang="en-IN" sz="1600" u="none" strike="noStrike" dirty="0">
                <a:solidFill>
                  <a:srgbClr val="231F20"/>
                </a:solidFill>
                <a:effectLst/>
                <a:cs typeface="Arial" panose="020B0604020202020204" pitchFamily="34" charset="0"/>
              </a:rPr>
              <a:t>: It was impossible to find a curated publicly available dataset which consisted of images and with the initial 500 images we scrapped manually using semi automated scraping with python scripts gave testing accuracy of 76% with a overall loss of 0.53</a:t>
            </a:r>
          </a:p>
          <a:p>
            <a:pPr marL="285750" indent="-285750" algn="l" rtl="0" fontAlgn="base">
              <a:lnSpc>
                <a:spcPct val="100000"/>
              </a:lnSpc>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Dimension mismatch</a:t>
            </a:r>
            <a:r>
              <a:rPr lang="en-IN" sz="1600" u="none" strike="noStrike" dirty="0">
                <a:solidFill>
                  <a:srgbClr val="231F20"/>
                </a:solidFill>
                <a:effectLst/>
                <a:cs typeface="Arial" panose="020B0604020202020204" pitchFamily="34" charset="0"/>
              </a:rPr>
              <a:t>: </a:t>
            </a:r>
            <a:r>
              <a:rPr lang="en-IN" sz="1600" u="none" strike="noStrike" dirty="0">
                <a:solidFill>
                  <a:srgbClr val="000000"/>
                </a:solidFill>
                <a:effectLst/>
                <a:cs typeface="Arial" panose="020B0604020202020204" pitchFamily="34" charset="0"/>
              </a:rPr>
              <a:t>The size of quantized tensor flow lite model didn’t match with the flask application’s re sizeable parameters. We had to compress the model dimensions and had to compress in order for it to fit. .</a:t>
            </a:r>
            <a:endParaRPr lang="en-IN" sz="1600" u="none" strike="noStrike" dirty="0">
              <a:solidFill>
                <a:srgbClr val="231F20"/>
              </a:solidFill>
              <a:effectLst/>
              <a:cs typeface="Arial" panose="020B0604020202020204" pitchFamily="34" charset="0"/>
            </a:endParaRPr>
          </a:p>
          <a:p>
            <a:pPr marL="285750" indent="-285750" algn="l" rtl="0" fontAlgn="base">
              <a:lnSpc>
                <a:spcPct val="100000"/>
              </a:lnSpc>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Conversion of data types in Flask</a:t>
            </a:r>
            <a:r>
              <a:rPr lang="en-IN" sz="1600" u="none" strike="noStrike" dirty="0">
                <a:solidFill>
                  <a:srgbClr val="231F20"/>
                </a:solidFill>
                <a:effectLst/>
                <a:cs typeface="Arial" panose="020B0604020202020204" pitchFamily="34" charset="0"/>
              </a:rPr>
              <a:t>: The conversion of base64 to string for getting images in the server posed </a:t>
            </a:r>
            <a:r>
              <a:rPr lang="en-IN" sz="1600" u="none" strike="noStrike" dirty="0" err="1">
                <a:solidFill>
                  <a:srgbClr val="231F20"/>
                </a:solidFill>
                <a:effectLst/>
                <a:cs typeface="Arial" panose="020B0604020202020204" pitchFamily="34" charset="0"/>
              </a:rPr>
              <a:t>difficulty.</a:t>
            </a:r>
            <a:r>
              <a:rPr lang="en-IN" sz="1600" u="none" strike="noStrike" dirty="0" err="1">
                <a:solidFill>
                  <a:srgbClr val="000000"/>
                </a:solidFill>
                <a:effectLst/>
                <a:cs typeface="Arial" panose="020B0604020202020204" pitchFamily="34" charset="0"/>
              </a:rPr>
              <a:t>The</a:t>
            </a:r>
            <a:r>
              <a:rPr lang="en-IN" sz="1600" u="none" strike="noStrike" dirty="0">
                <a:solidFill>
                  <a:srgbClr val="000000"/>
                </a:solidFill>
                <a:effectLst/>
                <a:cs typeface="Arial" panose="020B0604020202020204" pitchFamily="34" charset="0"/>
              </a:rPr>
              <a:t> conversion of base64 to string for getting images in the server posed difficulty. </a:t>
            </a:r>
            <a:r>
              <a:rPr lang="en-IN" sz="1600" u="none" strike="noStrike" dirty="0">
                <a:solidFill>
                  <a:srgbClr val="212121"/>
                </a:solidFill>
                <a:effectLst/>
                <a:cs typeface="Arial" panose="020B0604020202020204" pitchFamily="34" charset="0"/>
              </a:rPr>
              <a:t>Base64 encoding is usually used to convert binary data to string format</a:t>
            </a:r>
            <a:r>
              <a:rPr lang="en-IN" sz="1600" u="none" strike="noStrike" dirty="0">
                <a:solidFill>
                  <a:srgbClr val="000000"/>
                </a:solidFill>
                <a:effectLst/>
                <a:cs typeface="Arial" panose="020B0604020202020204" pitchFamily="34" charset="0"/>
              </a:rPr>
              <a:t>.</a:t>
            </a:r>
            <a:endParaRPr lang="en-IN" sz="1600" u="none" strike="noStrike" dirty="0">
              <a:solidFill>
                <a:srgbClr val="231F20"/>
              </a:solidFill>
              <a:effectLst/>
              <a:cs typeface="Arial" panose="020B0604020202020204" pitchFamily="34" charset="0"/>
            </a:endParaRPr>
          </a:p>
          <a:p>
            <a:pPr marL="285750" indent="-285750" algn="l" rtl="0" fontAlgn="base">
              <a:lnSpc>
                <a:spcPct val="100000"/>
              </a:lnSpc>
              <a:spcBef>
                <a:spcPts val="1000"/>
              </a:spcBef>
              <a:spcAft>
                <a:spcPts val="0"/>
              </a:spcAft>
              <a:buFont typeface="Wingdings" pitchFamily="2" charset="2"/>
              <a:buChar char="Ø"/>
            </a:pPr>
            <a:r>
              <a:rPr lang="en-IN" sz="1600" b="1" u="none" strike="noStrike" dirty="0">
                <a:solidFill>
                  <a:srgbClr val="231F20"/>
                </a:solidFill>
                <a:effectLst/>
                <a:cs typeface="Arial" panose="020B0604020202020204" pitchFamily="34" charset="0"/>
              </a:rPr>
              <a:t>Deploying the model</a:t>
            </a:r>
            <a:r>
              <a:rPr lang="en-IN" sz="1600" u="none" strike="noStrike" dirty="0">
                <a:solidFill>
                  <a:srgbClr val="231F20"/>
                </a:solidFill>
                <a:effectLst/>
                <a:cs typeface="Arial" panose="020B0604020202020204" pitchFamily="34" charset="0"/>
              </a:rPr>
              <a:t>: The model was initially 64KB and issues with latency, rendering time was </a:t>
            </a:r>
            <a:r>
              <a:rPr lang="en-IN" sz="1600" u="none" strike="noStrike" dirty="0" err="1">
                <a:solidFill>
                  <a:srgbClr val="231F20"/>
                </a:solidFill>
                <a:effectLst/>
                <a:cs typeface="Arial" panose="020B0604020202020204" pitchFamily="34" charset="0"/>
              </a:rPr>
              <a:t>prevelant</a:t>
            </a:r>
            <a:r>
              <a:rPr lang="en-IN" sz="1600" u="none" strike="noStrike" dirty="0">
                <a:solidFill>
                  <a:srgbClr val="231F20"/>
                </a:solidFill>
                <a:effectLst/>
                <a:cs typeface="Arial" panose="020B0604020202020204" pitchFamily="34" charset="0"/>
              </a:rPr>
              <a:t>.</a:t>
            </a:r>
          </a:p>
          <a:p>
            <a:pPr marL="285750" indent="-285750" algn="just" rtl="0">
              <a:lnSpc>
                <a:spcPct val="100000"/>
              </a:lnSpc>
              <a:spcBef>
                <a:spcPts val="1200"/>
              </a:spcBef>
              <a:spcAft>
                <a:spcPts val="1200"/>
              </a:spcAft>
              <a:buFont typeface="Wingdings" pitchFamily="2" charset="2"/>
              <a:buChar char="Ø"/>
            </a:pPr>
            <a:r>
              <a:rPr lang="en-IN" sz="1600" b="1" u="none" strike="noStrike" dirty="0">
                <a:solidFill>
                  <a:srgbClr val="000000"/>
                </a:solidFill>
                <a:effectLst/>
                <a:cs typeface="Arial" panose="020B0604020202020204" pitchFamily="34" charset="0"/>
              </a:rPr>
              <a:t>Fine-tuning the hyperparameters</a:t>
            </a:r>
            <a:r>
              <a:rPr lang="en-IN" sz="1600" u="none" strike="noStrike" dirty="0">
                <a:solidFill>
                  <a:srgbClr val="000000"/>
                </a:solidFill>
                <a:effectLst/>
                <a:cs typeface="Arial" panose="020B0604020202020204" pitchFamily="34" charset="0"/>
              </a:rPr>
              <a:t>: - </a:t>
            </a:r>
            <a:r>
              <a:rPr lang="en-IN" sz="1600" u="none" strike="noStrike" dirty="0">
                <a:solidFill>
                  <a:srgbClr val="202124"/>
                </a:solidFill>
                <a:effectLst/>
                <a:cs typeface="Arial" panose="020B0604020202020204" pitchFamily="34" charset="0"/>
              </a:rPr>
              <a:t>Hyperparameters can be fine-tuned or adjusted for better accuracy and results. It is basically done in order to find the best combination to handle your problem. </a:t>
            </a:r>
            <a:endParaRPr lang="en-IN" sz="1600" u="none" strike="noStrike" dirty="0">
              <a:solidFill>
                <a:srgbClr val="000000"/>
              </a:solidFill>
              <a:effectLst/>
              <a:cs typeface="Arial" panose="020B0604020202020204" pitchFamily="34" charset="0"/>
            </a:endParaRPr>
          </a:p>
          <a:p>
            <a:pPr>
              <a:lnSpc>
                <a:spcPct val="100000"/>
              </a:lnSpc>
            </a:pPr>
            <a:br>
              <a:rPr lang="en-IN" sz="1600" u="none" strike="noStrike" dirty="0">
                <a:solidFill>
                  <a:srgbClr val="000000"/>
                </a:solidFill>
                <a:effectLst/>
                <a:cs typeface="Arial" panose="020B0604020202020204" pitchFamily="34" charset="0"/>
              </a:rPr>
            </a:br>
            <a:br>
              <a:rPr lang="en-IN" sz="1600" u="none" strike="noStrike" dirty="0">
                <a:solidFill>
                  <a:srgbClr val="000000"/>
                </a:solidFill>
                <a:effectLst/>
                <a:cs typeface="Arial" panose="020B0604020202020204" pitchFamily="34" charset="0"/>
              </a:rPr>
            </a:br>
            <a:br>
              <a:rPr lang="en-IN" sz="1600" u="none" strike="noStrike" dirty="0">
                <a:solidFill>
                  <a:srgbClr val="000000"/>
                </a:solidFill>
                <a:effectLst/>
                <a:cs typeface="Arial" panose="020B0604020202020204" pitchFamily="34" charset="0"/>
              </a:rPr>
            </a:br>
            <a:endParaRPr lang="en-IN" sz="1600" dirty="0">
              <a:cs typeface="Arial" panose="020B0604020202020204" pitchFamily="34" charset="0"/>
            </a:endParaRPr>
          </a:p>
        </p:txBody>
      </p:sp>
      <p:sp>
        <p:nvSpPr>
          <p:cNvPr id="3" name="Text Placeholder 2">
            <a:extLst>
              <a:ext uri="{FF2B5EF4-FFF2-40B4-BE49-F238E27FC236}">
                <a16:creationId xmlns:a16="http://schemas.microsoft.com/office/drawing/2014/main" id="{58839047-BB26-54C5-4024-CA13EE6F3E55}"/>
              </a:ext>
            </a:extLst>
          </p:cNvPr>
          <p:cNvSpPr>
            <a:spLocks noGrp="1"/>
          </p:cNvSpPr>
          <p:nvPr>
            <p:ph type="body" sz="quarter" idx="15"/>
          </p:nvPr>
        </p:nvSpPr>
        <p:spPr>
          <a:xfrm>
            <a:off x="645825" y="686125"/>
            <a:ext cx="8287160" cy="868651"/>
          </a:xfrm>
        </p:spPr>
        <p:txBody>
          <a:bodyPr>
            <a:normAutofit/>
          </a:bodyPr>
          <a:lstStyle/>
          <a:p>
            <a:r>
              <a:rPr lang="en-CA" dirty="0"/>
              <a:t>Challenges Faced</a:t>
            </a:r>
            <a:endParaRPr lang="en-IN" dirty="0"/>
          </a:p>
        </p:txBody>
      </p:sp>
      <p:pic>
        <p:nvPicPr>
          <p:cNvPr id="5" name="Picture 4" descr="A picture containing logo&#10;&#10;Description automatically generated">
            <a:extLst>
              <a:ext uri="{FF2B5EF4-FFF2-40B4-BE49-F238E27FC236}">
                <a16:creationId xmlns:a16="http://schemas.microsoft.com/office/drawing/2014/main" id="{2DEEFB61-D862-76FB-72C1-0EFCDE2192B1}"/>
              </a:ext>
            </a:extLst>
          </p:cNvPr>
          <p:cNvPicPr>
            <a:picLocks noChangeAspect="1"/>
          </p:cNvPicPr>
          <p:nvPr/>
        </p:nvPicPr>
        <p:blipFill>
          <a:blip r:embed="rId2"/>
          <a:stretch>
            <a:fillRect/>
          </a:stretch>
        </p:blipFill>
        <p:spPr>
          <a:xfrm>
            <a:off x="8240543" y="5343329"/>
            <a:ext cx="2290932" cy="1418409"/>
          </a:xfrm>
          <a:prstGeom prst="rect">
            <a:avLst/>
          </a:prstGeom>
        </p:spPr>
      </p:pic>
      <p:pic>
        <p:nvPicPr>
          <p:cNvPr id="6" name="Picture 5" descr="A picture containing vector graphics&#10;&#10;Description automatically generated">
            <a:extLst>
              <a:ext uri="{FF2B5EF4-FFF2-40B4-BE49-F238E27FC236}">
                <a16:creationId xmlns:a16="http://schemas.microsoft.com/office/drawing/2014/main" id="{F35ADD75-257A-78F4-6D2C-CF37085F9E3A}"/>
              </a:ext>
            </a:extLst>
          </p:cNvPr>
          <p:cNvPicPr>
            <a:picLocks noChangeAspect="1"/>
          </p:cNvPicPr>
          <p:nvPr/>
        </p:nvPicPr>
        <p:blipFill>
          <a:blip r:embed="rId3"/>
          <a:stretch>
            <a:fillRect/>
          </a:stretch>
        </p:blipFill>
        <p:spPr>
          <a:xfrm>
            <a:off x="4082946" y="5124890"/>
            <a:ext cx="3294821" cy="1729781"/>
          </a:xfrm>
          <a:prstGeom prst="rect">
            <a:avLst/>
          </a:prstGeom>
        </p:spPr>
      </p:pic>
    </p:spTree>
    <p:extLst>
      <p:ext uri="{BB962C8B-B14F-4D97-AF65-F5344CB8AC3E}">
        <p14:creationId xmlns:p14="http://schemas.microsoft.com/office/powerpoint/2010/main" val="136076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645825" y="1420018"/>
            <a:ext cx="11028939" cy="4017963"/>
          </a:xfrm>
        </p:spPr>
        <p:txBody>
          <a:bodyPr/>
          <a:lstStyle/>
          <a:p>
            <a:endParaRPr lang="en-IN" sz="1600" dirty="0"/>
          </a:p>
          <a:p>
            <a:r>
              <a:rPr lang="en-IN" sz="1600" dirty="0"/>
              <a:t>We learnt the key difference between the usual Machine learning models and the neural networks and also observed the performance boost in the use of neural networks during the classification aspect of the posture correction system. The key difference is in the way of understanding the data and finding patterns. The machine learning models simply </a:t>
            </a:r>
            <a:r>
              <a:rPr lang="en-IN" sz="1600" dirty="0" err="1"/>
              <a:t>analyze</a:t>
            </a:r>
            <a:r>
              <a:rPr lang="en-IN" sz="1600" dirty="0"/>
              <a:t> the data which is fed and figure out the patterns using algorithms which uses data mining and statistical analysis, whilst a deep learning technique learns categories incrementally through it’s hidden layer architecture, defining low-level categories like letters first then little higher level categories like words and then higher level categories like sentences.</a:t>
            </a:r>
          </a:p>
          <a:p>
            <a:r>
              <a:rPr lang="en-IN" sz="1600" dirty="0"/>
              <a:t> For the Posture correction system, the best machine learning model was the SVM (support vector machine) which gave an accuracy of 80% but with the same amount of data, The CNN (convolution neural networks) deep learning model gave an accuracy of 98%, thus we can clearly see that, CNN performs much better at classification than the SVM model.  </a:t>
            </a:r>
          </a:p>
        </p:txBody>
      </p:sp>
      <p:sp>
        <p:nvSpPr>
          <p:cNvPr id="3" name="Text Placeholder 2"/>
          <p:cNvSpPr>
            <a:spLocks noGrp="1"/>
          </p:cNvSpPr>
          <p:nvPr>
            <p:ph type="body" sz="quarter" idx="15"/>
          </p:nvPr>
        </p:nvSpPr>
        <p:spPr/>
        <p:txBody>
          <a:bodyPr/>
          <a:lstStyle/>
          <a:p>
            <a:r>
              <a:rPr lang="en-CA" dirty="0"/>
              <a:t>Our Learning</a:t>
            </a:r>
            <a:endParaRPr lang="en-IN" dirty="0"/>
          </a:p>
        </p:txBody>
      </p:sp>
      <p:pic>
        <p:nvPicPr>
          <p:cNvPr id="11" name="Picture 10" descr="Diagram&#10;&#10;Description automatically generated">
            <a:extLst>
              <a:ext uri="{FF2B5EF4-FFF2-40B4-BE49-F238E27FC236}">
                <a16:creationId xmlns:a16="http://schemas.microsoft.com/office/drawing/2014/main" id="{5AE298B3-F236-42F9-9811-11DC676AB5E8}"/>
              </a:ext>
            </a:extLst>
          </p:cNvPr>
          <p:cNvPicPr>
            <a:picLocks noChangeAspect="1"/>
          </p:cNvPicPr>
          <p:nvPr/>
        </p:nvPicPr>
        <p:blipFill>
          <a:blip r:embed="rId2"/>
          <a:stretch>
            <a:fillRect/>
          </a:stretch>
        </p:blipFill>
        <p:spPr>
          <a:xfrm>
            <a:off x="7502243" y="4634544"/>
            <a:ext cx="2915745" cy="2007195"/>
          </a:xfrm>
          <a:prstGeom prst="rect">
            <a:avLst/>
          </a:prstGeom>
        </p:spPr>
      </p:pic>
      <p:pic>
        <p:nvPicPr>
          <p:cNvPr id="15" name="Picture 14" descr="A picture containing LEGO, toy, vector graphics&#10;&#10;Description automatically generated">
            <a:extLst>
              <a:ext uri="{FF2B5EF4-FFF2-40B4-BE49-F238E27FC236}">
                <a16:creationId xmlns:a16="http://schemas.microsoft.com/office/drawing/2014/main" id="{18C29B85-5A11-380D-DBEF-57D7BA10A541}"/>
              </a:ext>
            </a:extLst>
          </p:cNvPr>
          <p:cNvPicPr>
            <a:picLocks noChangeAspect="1"/>
          </p:cNvPicPr>
          <p:nvPr/>
        </p:nvPicPr>
        <p:blipFill>
          <a:blip r:embed="rId3"/>
          <a:stretch>
            <a:fillRect/>
          </a:stretch>
        </p:blipFill>
        <p:spPr>
          <a:xfrm>
            <a:off x="3572164" y="4359993"/>
            <a:ext cx="2953327" cy="236266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A1BFD-2D9F-F1E7-71B1-574E641B70AE}"/>
              </a:ext>
            </a:extLst>
          </p:cNvPr>
          <p:cNvSpPr>
            <a:spLocks noGrp="1"/>
          </p:cNvSpPr>
          <p:nvPr>
            <p:ph type="body" sz="quarter" idx="14"/>
          </p:nvPr>
        </p:nvSpPr>
        <p:spPr>
          <a:xfrm>
            <a:off x="645825" y="1819568"/>
            <a:ext cx="11028939" cy="4017963"/>
          </a:xfrm>
        </p:spPr>
        <p:txBody>
          <a:bodyPr/>
          <a:lstStyle/>
          <a:p>
            <a:pPr marL="285750" indent="-285750">
              <a:buFont typeface="Wingdings" panose="05000000000000000000" pitchFamily="2" charset="2"/>
              <a:buChar char="Ø"/>
            </a:pPr>
            <a:r>
              <a:rPr lang="en-US" sz="1600" dirty="0"/>
              <a:t>Inclusion of more classes making the multi label classification more diverse as well as bringing diversity of poses.</a:t>
            </a:r>
          </a:p>
          <a:p>
            <a:pPr marL="285750" indent="-285750">
              <a:buFont typeface="Wingdings" panose="05000000000000000000" pitchFamily="2" charset="2"/>
              <a:buChar char="Ø"/>
            </a:pPr>
            <a:r>
              <a:rPr lang="en-US" sz="1600" dirty="0"/>
              <a:t>Introducing inception v3 for feature extractor for better classification results.</a:t>
            </a:r>
          </a:p>
          <a:p>
            <a:pPr marL="285750" indent="-285750">
              <a:buFont typeface="Wingdings" panose="05000000000000000000" pitchFamily="2" charset="2"/>
              <a:buChar char="Ø"/>
            </a:pPr>
            <a:r>
              <a:rPr lang="en-US" sz="1600" dirty="0"/>
              <a:t>Inclusion of suggestions on near by hospitals to visit based on google maps API.</a:t>
            </a:r>
          </a:p>
          <a:p>
            <a:pPr marL="285750" indent="-285750">
              <a:buFont typeface="Wingdings" panose="05000000000000000000" pitchFamily="2" charset="2"/>
              <a:buChar char="Ø"/>
            </a:pPr>
            <a:r>
              <a:rPr lang="en-US" sz="1600" dirty="0"/>
              <a:t>Incorporating better healthcare suggestions by processing real time videos along with images.</a:t>
            </a:r>
          </a:p>
          <a:p>
            <a:pPr marL="285750" indent="-285750">
              <a:buFont typeface="Wingdings" panose="05000000000000000000" pitchFamily="2" charset="2"/>
              <a:buChar char="Ø"/>
            </a:pPr>
            <a:r>
              <a:rPr lang="en-US" sz="1600" dirty="0"/>
              <a:t>Reducing or optimizing the performance of the application by reducing the size of the .</a:t>
            </a:r>
            <a:r>
              <a:rPr lang="en-US" sz="1600" dirty="0" err="1"/>
              <a:t>tflite</a:t>
            </a:r>
            <a:r>
              <a:rPr lang="en-US" sz="1600" dirty="0"/>
              <a:t> model.</a:t>
            </a:r>
            <a:endParaRPr lang="en-IN" sz="1600" dirty="0"/>
          </a:p>
        </p:txBody>
      </p:sp>
      <p:sp>
        <p:nvSpPr>
          <p:cNvPr id="3" name="Text Placeholder 2">
            <a:extLst>
              <a:ext uri="{FF2B5EF4-FFF2-40B4-BE49-F238E27FC236}">
                <a16:creationId xmlns:a16="http://schemas.microsoft.com/office/drawing/2014/main" id="{DC138247-1ACA-65F2-FC3D-5AA628AC8248}"/>
              </a:ext>
            </a:extLst>
          </p:cNvPr>
          <p:cNvSpPr>
            <a:spLocks noGrp="1"/>
          </p:cNvSpPr>
          <p:nvPr>
            <p:ph type="body" sz="quarter" idx="15"/>
          </p:nvPr>
        </p:nvSpPr>
        <p:spPr>
          <a:xfrm>
            <a:off x="645825" y="686125"/>
            <a:ext cx="9089018" cy="868651"/>
          </a:xfrm>
        </p:spPr>
        <p:txBody>
          <a:bodyPr>
            <a:normAutofit/>
          </a:bodyPr>
          <a:lstStyle/>
          <a:p>
            <a:r>
              <a:rPr lang="en-CA" dirty="0"/>
              <a:t>Future Enhancements</a:t>
            </a:r>
            <a:endParaRPr lang="en-IN" dirty="0"/>
          </a:p>
        </p:txBody>
      </p:sp>
      <p:pic>
        <p:nvPicPr>
          <p:cNvPr id="6" name="Picture 5" descr="A picture containing clipart&#10;&#10;Description automatically generated">
            <a:extLst>
              <a:ext uri="{FF2B5EF4-FFF2-40B4-BE49-F238E27FC236}">
                <a16:creationId xmlns:a16="http://schemas.microsoft.com/office/drawing/2014/main" id="{A450B1CB-ACC2-FB60-EB30-D1FA18BF48DB}"/>
              </a:ext>
            </a:extLst>
          </p:cNvPr>
          <p:cNvPicPr>
            <a:picLocks noChangeAspect="1"/>
          </p:cNvPicPr>
          <p:nvPr/>
        </p:nvPicPr>
        <p:blipFill>
          <a:blip r:embed="rId2"/>
          <a:stretch>
            <a:fillRect/>
          </a:stretch>
        </p:blipFill>
        <p:spPr>
          <a:xfrm>
            <a:off x="2035277" y="4433067"/>
            <a:ext cx="6096002" cy="1949450"/>
          </a:xfrm>
          <a:prstGeom prst="rect">
            <a:avLst/>
          </a:prstGeom>
        </p:spPr>
      </p:pic>
      <p:pic>
        <p:nvPicPr>
          <p:cNvPr id="5" name="Picture 4" descr="A picture containing text, vector graphics&#10;&#10;Description automatically generated">
            <a:extLst>
              <a:ext uri="{FF2B5EF4-FFF2-40B4-BE49-F238E27FC236}">
                <a16:creationId xmlns:a16="http://schemas.microsoft.com/office/drawing/2014/main" id="{3E745B73-6DF7-8FEE-68B6-964B00E07C90}"/>
              </a:ext>
            </a:extLst>
          </p:cNvPr>
          <p:cNvPicPr>
            <a:picLocks noChangeAspect="1"/>
          </p:cNvPicPr>
          <p:nvPr/>
        </p:nvPicPr>
        <p:blipFill>
          <a:blip r:embed="rId3"/>
          <a:stretch>
            <a:fillRect/>
          </a:stretch>
        </p:blipFill>
        <p:spPr>
          <a:xfrm flipH="1">
            <a:off x="7669161" y="4046401"/>
            <a:ext cx="3036193" cy="2336116"/>
          </a:xfrm>
          <a:prstGeom prst="rect">
            <a:avLst/>
          </a:prstGeom>
        </p:spPr>
      </p:pic>
    </p:spTree>
    <p:extLst>
      <p:ext uri="{BB962C8B-B14F-4D97-AF65-F5344CB8AC3E}">
        <p14:creationId xmlns:p14="http://schemas.microsoft.com/office/powerpoint/2010/main" val="506661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99BE1A-DED3-B054-94E4-E799D4812B98}"/>
              </a:ext>
            </a:extLst>
          </p:cNvPr>
          <p:cNvSpPr>
            <a:spLocks noGrp="1"/>
          </p:cNvSpPr>
          <p:nvPr>
            <p:ph type="body" sz="quarter" idx="14"/>
          </p:nvPr>
        </p:nvSpPr>
        <p:spPr/>
        <p:txBody>
          <a:bodyPr/>
          <a:lstStyle/>
          <a:p>
            <a:endParaRPr lang="en-IN" dirty="0"/>
          </a:p>
        </p:txBody>
      </p:sp>
      <p:sp>
        <p:nvSpPr>
          <p:cNvPr id="3" name="Text Placeholder 2">
            <a:extLst>
              <a:ext uri="{FF2B5EF4-FFF2-40B4-BE49-F238E27FC236}">
                <a16:creationId xmlns:a16="http://schemas.microsoft.com/office/drawing/2014/main" id="{33D7AE89-F7A4-32A0-86DF-B2217AC6AE0E}"/>
              </a:ext>
            </a:extLst>
          </p:cNvPr>
          <p:cNvSpPr>
            <a:spLocks noGrp="1"/>
          </p:cNvSpPr>
          <p:nvPr>
            <p:ph type="body" sz="quarter" idx="15"/>
          </p:nvPr>
        </p:nvSpPr>
        <p:spPr/>
        <p:txBody>
          <a:bodyPr/>
          <a:lstStyle/>
          <a:p>
            <a:r>
              <a:rPr lang="en-CA" dirty="0"/>
              <a:t>Demo</a:t>
            </a:r>
            <a:endParaRPr lang="en-IN" dirty="0"/>
          </a:p>
        </p:txBody>
      </p:sp>
      <p:pic>
        <p:nvPicPr>
          <p:cNvPr id="5" name="Picture 4">
            <a:extLst>
              <a:ext uri="{FF2B5EF4-FFF2-40B4-BE49-F238E27FC236}">
                <a16:creationId xmlns:a16="http://schemas.microsoft.com/office/drawing/2014/main" id="{9B88A789-D848-8C5F-67FE-7F49290BB7E8}"/>
              </a:ext>
            </a:extLst>
          </p:cNvPr>
          <p:cNvPicPr>
            <a:picLocks noChangeAspect="1"/>
          </p:cNvPicPr>
          <p:nvPr/>
        </p:nvPicPr>
        <p:blipFill>
          <a:blip r:embed="rId2"/>
          <a:stretch>
            <a:fillRect/>
          </a:stretch>
        </p:blipFill>
        <p:spPr>
          <a:xfrm>
            <a:off x="733894" y="1874803"/>
            <a:ext cx="5140433" cy="3794949"/>
          </a:xfrm>
          <a:prstGeom prst="rect">
            <a:avLst/>
          </a:prstGeom>
        </p:spPr>
      </p:pic>
      <p:pic>
        <p:nvPicPr>
          <p:cNvPr id="7" name="Picture 6">
            <a:extLst>
              <a:ext uri="{FF2B5EF4-FFF2-40B4-BE49-F238E27FC236}">
                <a16:creationId xmlns:a16="http://schemas.microsoft.com/office/drawing/2014/main" id="{71C9C6DA-7CB2-F2C6-CD2B-A52AD2ADC813}"/>
              </a:ext>
            </a:extLst>
          </p:cNvPr>
          <p:cNvPicPr>
            <a:picLocks noChangeAspect="1"/>
          </p:cNvPicPr>
          <p:nvPr/>
        </p:nvPicPr>
        <p:blipFill>
          <a:blip r:embed="rId3"/>
          <a:stretch>
            <a:fillRect/>
          </a:stretch>
        </p:blipFill>
        <p:spPr>
          <a:xfrm>
            <a:off x="6611113" y="1874803"/>
            <a:ext cx="4623496" cy="3724302"/>
          </a:xfrm>
          <a:prstGeom prst="rect">
            <a:avLst/>
          </a:prstGeom>
        </p:spPr>
      </p:pic>
    </p:spTree>
    <p:extLst>
      <p:ext uri="{BB962C8B-B14F-4D97-AF65-F5344CB8AC3E}">
        <p14:creationId xmlns:p14="http://schemas.microsoft.com/office/powerpoint/2010/main" val="671386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3D7AE89-F7A4-32A0-86DF-B2217AC6AE0E}"/>
              </a:ext>
            </a:extLst>
          </p:cNvPr>
          <p:cNvSpPr>
            <a:spLocks noGrp="1"/>
          </p:cNvSpPr>
          <p:nvPr>
            <p:ph type="body" sz="quarter" idx="15"/>
          </p:nvPr>
        </p:nvSpPr>
        <p:spPr/>
        <p:txBody>
          <a:bodyPr/>
          <a:lstStyle/>
          <a:p>
            <a:r>
              <a:rPr lang="en-CA" dirty="0"/>
              <a:t>Demo</a:t>
            </a:r>
            <a:endParaRPr lang="en-IN" dirty="0"/>
          </a:p>
        </p:txBody>
      </p:sp>
      <p:pic>
        <p:nvPicPr>
          <p:cNvPr id="6" name="Picture 5">
            <a:extLst>
              <a:ext uri="{FF2B5EF4-FFF2-40B4-BE49-F238E27FC236}">
                <a16:creationId xmlns:a16="http://schemas.microsoft.com/office/drawing/2014/main" id="{3EAB5FDD-452A-C793-5618-062B99B5453F}"/>
              </a:ext>
            </a:extLst>
          </p:cNvPr>
          <p:cNvPicPr>
            <a:picLocks noChangeAspect="1"/>
          </p:cNvPicPr>
          <p:nvPr/>
        </p:nvPicPr>
        <p:blipFill>
          <a:blip r:embed="rId2"/>
          <a:stretch>
            <a:fillRect/>
          </a:stretch>
        </p:blipFill>
        <p:spPr>
          <a:xfrm>
            <a:off x="624422" y="1952717"/>
            <a:ext cx="10499809" cy="3946537"/>
          </a:xfrm>
          <a:prstGeom prst="rect">
            <a:avLst/>
          </a:prstGeom>
        </p:spPr>
      </p:pic>
    </p:spTree>
    <p:extLst>
      <p:ext uri="{BB962C8B-B14F-4D97-AF65-F5344CB8AC3E}">
        <p14:creationId xmlns:p14="http://schemas.microsoft.com/office/powerpoint/2010/main" val="1228894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A1B08D-15FA-0F82-A7C0-B5428A706315}"/>
              </a:ext>
            </a:extLst>
          </p:cNvPr>
          <p:cNvSpPr>
            <a:spLocks noGrp="1"/>
          </p:cNvSpPr>
          <p:nvPr>
            <p:ph type="body" sz="quarter" idx="15"/>
          </p:nvPr>
        </p:nvSpPr>
        <p:spPr/>
        <p:txBody>
          <a:bodyPr/>
          <a:lstStyle/>
          <a:p>
            <a:r>
              <a:rPr lang="en-CA" dirty="0"/>
              <a:t>Thank You</a:t>
            </a:r>
            <a:endParaRPr lang="en-IN" dirty="0"/>
          </a:p>
        </p:txBody>
      </p:sp>
    </p:spTree>
    <p:extLst>
      <p:ext uri="{BB962C8B-B14F-4D97-AF65-F5344CB8AC3E}">
        <p14:creationId xmlns:p14="http://schemas.microsoft.com/office/powerpoint/2010/main" val="862083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372A37-8A1F-D870-87BB-78082F8CC76F}"/>
              </a:ext>
            </a:extLst>
          </p:cNvPr>
          <p:cNvSpPr>
            <a:spLocks noGrp="1"/>
          </p:cNvSpPr>
          <p:nvPr>
            <p:ph type="body" sz="quarter" idx="14"/>
          </p:nvPr>
        </p:nvSpPr>
        <p:spPr>
          <a:xfrm>
            <a:off x="645825" y="1886865"/>
            <a:ext cx="11028939" cy="4017963"/>
          </a:xfrm>
        </p:spPr>
        <p:txBody>
          <a:bodyPr/>
          <a:lstStyle/>
          <a:p>
            <a:pPr marL="285750" indent="-285750" algn="l" rtl="0" fontAlgn="base">
              <a:spcBef>
                <a:spcPts val="0"/>
              </a:spcBef>
              <a:spcAft>
                <a:spcPts val="0"/>
              </a:spcAft>
              <a:buFont typeface="Wingdings" pitchFamily="2" charset="2"/>
              <a:buChar char="q"/>
            </a:pPr>
            <a:r>
              <a:rPr lang="en-IN" sz="1400" b="0" i="0" u="none" strike="noStrike" dirty="0">
                <a:solidFill>
                  <a:srgbClr val="000000"/>
                </a:solidFill>
                <a:effectLst/>
              </a:rPr>
              <a:t> </a:t>
            </a:r>
            <a:r>
              <a:rPr lang="en-IN" sz="1400" b="0" i="0" u="none" strike="noStrike" dirty="0">
                <a:solidFill>
                  <a:srgbClr val="231F20"/>
                </a:solidFill>
                <a:effectLst/>
                <a:latin typeface="Arial" panose="020B0604020202020204" pitchFamily="34" charset="0"/>
              </a:rPr>
              <a:t>Introduction and Abstract</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Business Use Case</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Important Use Case</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Concepts Used</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Our Data</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Data Processing</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Algorithm Used and Model</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Optimal Case</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Final Recommendations and Challenges Faced</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Our Learning and Future Enhancements</a:t>
            </a:r>
            <a:endParaRPr lang="en-IN" sz="1400" b="0" i="0" u="none" strike="noStrike" dirty="0">
              <a:solidFill>
                <a:srgbClr val="231F20"/>
              </a:solidFill>
              <a:effectLst/>
              <a:latin typeface="Noto Sans Symbols"/>
            </a:endParaRPr>
          </a:p>
          <a:p>
            <a:pPr marL="285750" indent="-285750" algn="l" rtl="0" fontAlgn="base">
              <a:spcBef>
                <a:spcPts val="1000"/>
              </a:spcBef>
              <a:spcAft>
                <a:spcPts val="0"/>
              </a:spcAft>
              <a:buFont typeface="Wingdings" pitchFamily="2" charset="2"/>
              <a:buChar char="q"/>
            </a:pPr>
            <a:r>
              <a:rPr lang="en-IN" sz="1400" b="0" i="0" u="none" strike="noStrike" dirty="0">
                <a:solidFill>
                  <a:srgbClr val="231F20"/>
                </a:solidFill>
                <a:effectLst/>
                <a:latin typeface="Arial" panose="020B0604020202020204" pitchFamily="34" charset="0"/>
              </a:rPr>
              <a:t>Demo</a:t>
            </a:r>
            <a:endParaRPr lang="en-IN" sz="1400" b="0" i="0" u="none" strike="noStrike" dirty="0">
              <a:solidFill>
                <a:srgbClr val="231F20"/>
              </a:solidFill>
              <a:effectLst/>
              <a:latin typeface="Noto Sans Symbols"/>
            </a:endParaRPr>
          </a:p>
          <a:p>
            <a:endParaRPr lang="en-US" sz="1400" dirty="0"/>
          </a:p>
          <a:p>
            <a:pPr marL="285750" indent="-285750">
              <a:buFont typeface="Wingdings" pitchFamily="2" charset="2"/>
              <a:buChar char="q"/>
            </a:pPr>
            <a:endParaRPr lang="en-IN" sz="1400" dirty="0"/>
          </a:p>
        </p:txBody>
      </p:sp>
      <p:sp>
        <p:nvSpPr>
          <p:cNvPr id="3" name="Text Placeholder 2">
            <a:extLst>
              <a:ext uri="{FF2B5EF4-FFF2-40B4-BE49-F238E27FC236}">
                <a16:creationId xmlns:a16="http://schemas.microsoft.com/office/drawing/2014/main" id="{42F38955-7B4A-03DF-123A-880B696F07DC}"/>
              </a:ext>
            </a:extLst>
          </p:cNvPr>
          <p:cNvSpPr>
            <a:spLocks noGrp="1"/>
          </p:cNvSpPr>
          <p:nvPr>
            <p:ph type="body" sz="quarter" idx="15"/>
          </p:nvPr>
        </p:nvSpPr>
        <p:spPr/>
        <p:txBody>
          <a:bodyPr/>
          <a:lstStyle/>
          <a:p>
            <a:r>
              <a:rPr lang="en-CA" dirty="0"/>
              <a:t>Index</a:t>
            </a:r>
            <a:endParaRPr lang="en-IN" dirty="0"/>
          </a:p>
        </p:txBody>
      </p:sp>
      <p:sp>
        <p:nvSpPr>
          <p:cNvPr id="5" name="TextBox 4">
            <a:extLst>
              <a:ext uri="{FF2B5EF4-FFF2-40B4-BE49-F238E27FC236}">
                <a16:creationId xmlns:a16="http://schemas.microsoft.com/office/drawing/2014/main" id="{47A4246D-56C2-BC77-9AE7-35FD530EEF52}"/>
              </a:ext>
            </a:extLst>
          </p:cNvPr>
          <p:cNvSpPr txBox="1"/>
          <p:nvPr/>
        </p:nvSpPr>
        <p:spPr>
          <a:xfrm>
            <a:off x="3049030" y="3244334"/>
            <a:ext cx="6098058" cy="369332"/>
          </a:xfrm>
          <a:prstGeom prst="rect">
            <a:avLst/>
          </a:prstGeom>
          <a:noFill/>
        </p:spPr>
        <p:txBody>
          <a:bodyPr wrap="square">
            <a:spAutoFit/>
          </a:bodyPr>
          <a:lstStyle/>
          <a:p>
            <a:r>
              <a:rPr lang="en-IN" b="0" i="0" u="none" strike="noStrike" dirty="0">
                <a:solidFill>
                  <a:srgbClr val="000000"/>
                </a:solidFill>
                <a:effectLst/>
              </a:rPr>
              <a:t> </a:t>
            </a:r>
            <a:endParaRPr lang="en-US" dirty="0"/>
          </a:p>
        </p:txBody>
      </p:sp>
      <p:pic>
        <p:nvPicPr>
          <p:cNvPr id="6" name="Picture 5" descr="A picture containing text&#10;&#10;Description automatically generated">
            <a:extLst>
              <a:ext uri="{FF2B5EF4-FFF2-40B4-BE49-F238E27FC236}">
                <a16:creationId xmlns:a16="http://schemas.microsoft.com/office/drawing/2014/main" id="{7E7457A3-DD73-8ADD-DFB5-B9E4ED017F47}"/>
              </a:ext>
            </a:extLst>
          </p:cNvPr>
          <p:cNvPicPr>
            <a:picLocks noChangeAspect="1"/>
          </p:cNvPicPr>
          <p:nvPr/>
        </p:nvPicPr>
        <p:blipFill>
          <a:blip r:embed="rId2"/>
          <a:stretch>
            <a:fillRect/>
          </a:stretch>
        </p:blipFill>
        <p:spPr>
          <a:xfrm>
            <a:off x="5669246" y="1731840"/>
            <a:ext cx="4965930" cy="3763652"/>
          </a:xfrm>
          <a:prstGeom prst="rect">
            <a:avLst/>
          </a:prstGeom>
        </p:spPr>
      </p:pic>
    </p:spTree>
    <p:extLst>
      <p:ext uri="{BB962C8B-B14F-4D97-AF65-F5344CB8AC3E}">
        <p14:creationId xmlns:p14="http://schemas.microsoft.com/office/powerpoint/2010/main" val="28791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C53DAC-2A77-4B22-98D5-CC87D956E30B}"/>
              </a:ext>
            </a:extLst>
          </p:cNvPr>
          <p:cNvSpPr>
            <a:spLocks noGrp="1"/>
          </p:cNvSpPr>
          <p:nvPr>
            <p:ph type="body" sz="quarter" idx="13"/>
          </p:nvPr>
        </p:nvSpPr>
        <p:spPr/>
        <p:txBody>
          <a:bodyPr/>
          <a:lstStyle/>
          <a:p>
            <a:r>
              <a:rPr lang="en-US" u="sng" dirty="0"/>
              <a:t>We the Team!</a:t>
            </a:r>
          </a:p>
        </p:txBody>
      </p:sp>
      <p:graphicFrame>
        <p:nvGraphicFramePr>
          <p:cNvPr id="10" name="Diagram 9">
            <a:extLst>
              <a:ext uri="{FF2B5EF4-FFF2-40B4-BE49-F238E27FC236}">
                <a16:creationId xmlns:a16="http://schemas.microsoft.com/office/drawing/2014/main" id="{0636E056-25D3-E4A4-070D-C980EBD6E115}"/>
              </a:ext>
            </a:extLst>
          </p:cNvPr>
          <p:cNvGraphicFramePr/>
          <p:nvPr>
            <p:extLst>
              <p:ext uri="{D42A27DB-BD31-4B8C-83A1-F6EECF244321}">
                <p14:modId xmlns:p14="http://schemas.microsoft.com/office/powerpoint/2010/main" val="1855334969"/>
              </p:ext>
            </p:extLst>
          </p:nvPr>
        </p:nvGraphicFramePr>
        <p:xfrm>
          <a:off x="-517029" y="2287998"/>
          <a:ext cx="4411696" cy="3254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rame 8">
            <a:extLst>
              <a:ext uri="{FF2B5EF4-FFF2-40B4-BE49-F238E27FC236}">
                <a16:creationId xmlns:a16="http://schemas.microsoft.com/office/drawing/2014/main" id="{6CF379A9-021B-4621-8B5F-A5FE733E6F79}"/>
              </a:ext>
            </a:extLst>
          </p:cNvPr>
          <p:cNvSpPr/>
          <p:nvPr/>
        </p:nvSpPr>
        <p:spPr>
          <a:xfrm>
            <a:off x="2774370" y="2326621"/>
            <a:ext cx="3013751" cy="396682"/>
          </a:xfrm>
          <a:prstGeom prst="frame">
            <a:avLst>
              <a:gd name="adj1" fmla="val 4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D885BA15-D589-294F-583B-70827B0C52B5}"/>
              </a:ext>
            </a:extLst>
          </p:cNvPr>
          <p:cNvSpPr txBox="1"/>
          <p:nvPr/>
        </p:nvSpPr>
        <p:spPr>
          <a:xfrm>
            <a:off x="2742675" y="2421205"/>
            <a:ext cx="3217487" cy="415498"/>
          </a:xfrm>
          <a:prstGeom prst="rect">
            <a:avLst/>
          </a:prstGeom>
          <a:noFill/>
        </p:spPr>
        <p:txBody>
          <a:bodyPr wrap="square" rtlCol="0">
            <a:spAutoFit/>
          </a:bodyPr>
          <a:lstStyle/>
          <a:p>
            <a:r>
              <a:rPr lang="en-IN" sz="900" dirty="0">
                <a:effectLst/>
                <a:latin typeface="Bahnschrift" panose="020B0502040204020203" pitchFamily="34" charset="0"/>
                <a:cs typeface="Aharoni" panose="02010803020104030203" pitchFamily="2" charset="-79"/>
              </a:rPr>
              <a:t>Documentation, Business plan </a:t>
            </a:r>
            <a:endParaRPr lang="en-GB" sz="900" dirty="0">
              <a:latin typeface="Bahnschrift" panose="020B0502040204020203" pitchFamily="34" charset="0"/>
              <a:cs typeface="Aharoni" panose="02010803020104030203" pitchFamily="2" charset="-79"/>
            </a:endParaRPr>
          </a:p>
          <a:p>
            <a:endParaRPr lang="en-US" sz="1200" dirty="0"/>
          </a:p>
        </p:txBody>
      </p:sp>
      <p:sp>
        <p:nvSpPr>
          <p:cNvPr id="16" name="TextBox 15">
            <a:extLst>
              <a:ext uri="{FF2B5EF4-FFF2-40B4-BE49-F238E27FC236}">
                <a16:creationId xmlns:a16="http://schemas.microsoft.com/office/drawing/2014/main" id="{A7C8380D-B6D0-4C81-EA8E-F3406F1B0751}"/>
              </a:ext>
            </a:extLst>
          </p:cNvPr>
          <p:cNvSpPr txBox="1"/>
          <p:nvPr/>
        </p:nvSpPr>
        <p:spPr>
          <a:xfrm>
            <a:off x="2742675" y="2955036"/>
            <a:ext cx="3353325" cy="477054"/>
          </a:xfrm>
          <a:prstGeom prst="rect">
            <a:avLst/>
          </a:prstGeom>
          <a:noFill/>
        </p:spPr>
        <p:txBody>
          <a:bodyPr wrap="square" rtlCol="0">
            <a:spAutoFit/>
          </a:bodyPr>
          <a:lstStyle/>
          <a:p>
            <a:r>
              <a:rPr lang="en-IN" sz="900" u="none" dirty="0">
                <a:latin typeface="Bahnschrift" panose="020B0502040204020203" pitchFamily="34" charset="0"/>
              </a:rPr>
              <a:t>Data collection and </a:t>
            </a:r>
            <a:r>
              <a:rPr lang="en-IN" sz="900" u="none" dirty="0" err="1">
                <a:latin typeface="Bahnschrift" panose="020B0502040204020203" pitchFamily="34" charset="0"/>
              </a:rPr>
              <a:t>preprocessing</a:t>
            </a:r>
            <a:r>
              <a:rPr lang="en-IN" sz="900" u="none" dirty="0">
                <a:latin typeface="Bahnschrift" panose="020B0502040204020203" pitchFamily="34" charset="0"/>
              </a:rPr>
              <a:t> </a:t>
            </a:r>
            <a:r>
              <a:rPr lang="en-IN" sz="900" dirty="0">
                <a:latin typeface="Bahnschrift" panose="020B0502040204020203" pitchFamily="34" charset="0"/>
              </a:rPr>
              <a:t>, </a:t>
            </a:r>
            <a:r>
              <a:rPr lang="en-IN" sz="900" u="none" dirty="0">
                <a:latin typeface="Bahnschrift" panose="020B0502040204020203" pitchFamily="34" charset="0"/>
              </a:rPr>
              <a:t> Model Deployment, Business plan</a:t>
            </a:r>
            <a:endParaRPr lang="en-IN" sz="900" dirty="0">
              <a:latin typeface="Bahnschrift" panose="020B0502040204020203" pitchFamily="34" charset="0"/>
            </a:endParaRPr>
          </a:p>
          <a:p>
            <a:endParaRPr lang="en-US" sz="700" dirty="0"/>
          </a:p>
        </p:txBody>
      </p:sp>
      <p:sp>
        <p:nvSpPr>
          <p:cNvPr id="17" name="TextBox 16">
            <a:extLst>
              <a:ext uri="{FF2B5EF4-FFF2-40B4-BE49-F238E27FC236}">
                <a16:creationId xmlns:a16="http://schemas.microsoft.com/office/drawing/2014/main" id="{DBA6D3D8-A377-AFBB-88F7-C6526F8DAA06}"/>
              </a:ext>
            </a:extLst>
          </p:cNvPr>
          <p:cNvSpPr txBox="1"/>
          <p:nvPr/>
        </p:nvSpPr>
        <p:spPr>
          <a:xfrm>
            <a:off x="2747953" y="3551884"/>
            <a:ext cx="2611174" cy="353943"/>
          </a:xfrm>
          <a:prstGeom prst="rect">
            <a:avLst/>
          </a:prstGeom>
          <a:noFill/>
        </p:spPr>
        <p:txBody>
          <a:bodyPr wrap="square" rtlCol="0">
            <a:spAutoFit/>
          </a:bodyPr>
          <a:lstStyle/>
          <a:p>
            <a:r>
              <a:rPr lang="en-IN" sz="900" u="none" dirty="0">
                <a:latin typeface="Bahnschrift" panose="020F0502020204030204" pitchFamily="34" charset="0"/>
              </a:rPr>
              <a:t>Optimization of models</a:t>
            </a:r>
            <a:endParaRPr lang="en-IN" sz="900" dirty="0">
              <a:latin typeface="Bahnschrift" panose="020F0502020204030204" pitchFamily="34" charset="0"/>
            </a:endParaRPr>
          </a:p>
          <a:p>
            <a:endParaRPr lang="en-US" sz="800" dirty="0"/>
          </a:p>
        </p:txBody>
      </p:sp>
      <p:sp>
        <p:nvSpPr>
          <p:cNvPr id="18" name="TextBox 17">
            <a:extLst>
              <a:ext uri="{FF2B5EF4-FFF2-40B4-BE49-F238E27FC236}">
                <a16:creationId xmlns:a16="http://schemas.microsoft.com/office/drawing/2014/main" id="{D0CEA3D9-5CF0-B5BE-9391-74DA5F645339}"/>
              </a:ext>
            </a:extLst>
          </p:cNvPr>
          <p:cNvSpPr txBox="1"/>
          <p:nvPr/>
        </p:nvSpPr>
        <p:spPr>
          <a:xfrm>
            <a:off x="2742675" y="4059069"/>
            <a:ext cx="3013751" cy="477054"/>
          </a:xfrm>
          <a:prstGeom prst="rect">
            <a:avLst/>
          </a:prstGeom>
          <a:noFill/>
        </p:spPr>
        <p:txBody>
          <a:bodyPr wrap="square" rtlCol="0">
            <a:spAutoFit/>
          </a:bodyPr>
          <a:lstStyle/>
          <a:p>
            <a:r>
              <a:rPr lang="en-IN" sz="900" u="none" dirty="0">
                <a:latin typeface="Bahnschrift" panose="020B0502040204020203" pitchFamily="34" charset="0"/>
                <a:cs typeface="Castellar" panose="020F0502020204030204" pitchFamily="34" charset="0"/>
              </a:rPr>
              <a:t>Frontend UI , Model selection ML Initial prototyping and training</a:t>
            </a:r>
            <a:endParaRPr lang="en-GB" sz="900" dirty="0">
              <a:latin typeface="Bahnschrift" panose="020B0502040204020203" pitchFamily="34" charset="0"/>
              <a:cs typeface="Castellar" panose="020F0502020204030204" pitchFamily="34" charset="0"/>
            </a:endParaRPr>
          </a:p>
          <a:p>
            <a:endParaRPr lang="en-US" sz="700" dirty="0">
              <a:latin typeface="Bahnschrift" panose="020B0502040204020203" pitchFamily="34" charset="0"/>
            </a:endParaRPr>
          </a:p>
        </p:txBody>
      </p:sp>
      <p:sp>
        <p:nvSpPr>
          <p:cNvPr id="19" name="TextBox 18">
            <a:extLst>
              <a:ext uri="{FF2B5EF4-FFF2-40B4-BE49-F238E27FC236}">
                <a16:creationId xmlns:a16="http://schemas.microsoft.com/office/drawing/2014/main" id="{90C0753B-C2F6-B1A8-1A23-58A404C37452}"/>
              </a:ext>
            </a:extLst>
          </p:cNvPr>
          <p:cNvSpPr txBox="1"/>
          <p:nvPr/>
        </p:nvSpPr>
        <p:spPr>
          <a:xfrm>
            <a:off x="2747953" y="4621977"/>
            <a:ext cx="3217487" cy="353943"/>
          </a:xfrm>
          <a:prstGeom prst="rect">
            <a:avLst/>
          </a:prstGeom>
          <a:noFill/>
        </p:spPr>
        <p:txBody>
          <a:bodyPr wrap="square" rtlCol="0">
            <a:spAutoFit/>
          </a:bodyPr>
          <a:lstStyle/>
          <a:p>
            <a:r>
              <a:rPr lang="en-IN" sz="900" u="none" dirty="0">
                <a:latin typeface="Bahnschrift" panose="020B0502040204020203" pitchFamily="34" charset="0"/>
              </a:rPr>
              <a:t>Model selection , training and comparison of 5 models</a:t>
            </a:r>
            <a:endParaRPr lang="en-IN" sz="900" dirty="0">
              <a:latin typeface="Bahnschrift" panose="020B0502040204020203" pitchFamily="34" charset="0"/>
            </a:endParaRPr>
          </a:p>
          <a:p>
            <a:endParaRPr lang="en-US" sz="800" dirty="0"/>
          </a:p>
        </p:txBody>
      </p:sp>
      <p:sp>
        <p:nvSpPr>
          <p:cNvPr id="20" name="TextBox 19">
            <a:extLst>
              <a:ext uri="{FF2B5EF4-FFF2-40B4-BE49-F238E27FC236}">
                <a16:creationId xmlns:a16="http://schemas.microsoft.com/office/drawing/2014/main" id="{B963BE91-6F5E-B584-CADA-B9ED5172A5D6}"/>
              </a:ext>
            </a:extLst>
          </p:cNvPr>
          <p:cNvSpPr txBox="1"/>
          <p:nvPr/>
        </p:nvSpPr>
        <p:spPr>
          <a:xfrm>
            <a:off x="2742675" y="5202719"/>
            <a:ext cx="1813317" cy="369332"/>
          </a:xfrm>
          <a:prstGeom prst="rect">
            <a:avLst/>
          </a:prstGeom>
          <a:noFill/>
        </p:spPr>
        <p:txBody>
          <a:bodyPr wrap="none" rtlCol="0">
            <a:spAutoFit/>
          </a:bodyPr>
          <a:lstStyle/>
          <a:p>
            <a:r>
              <a:rPr lang="en-IN" sz="900" u="none" dirty="0">
                <a:latin typeface="Bahnschrift" panose="020B0502040204020203" pitchFamily="34" charset="0"/>
              </a:rPr>
              <a:t>Data </a:t>
            </a:r>
            <a:r>
              <a:rPr lang="en-IN" sz="900" dirty="0">
                <a:latin typeface="Bahnschrift" panose="020B0502040204020203" pitchFamily="34" charset="0"/>
              </a:rPr>
              <a:t>collection and Deployment</a:t>
            </a:r>
            <a:endParaRPr lang="en-GB" sz="900" dirty="0">
              <a:latin typeface="Bahnschrift" panose="020B0502040204020203" pitchFamily="34" charset="0"/>
            </a:endParaRPr>
          </a:p>
          <a:p>
            <a:endParaRPr lang="en-US" sz="900" dirty="0"/>
          </a:p>
        </p:txBody>
      </p:sp>
      <p:sp>
        <p:nvSpPr>
          <p:cNvPr id="25" name="Frame 24">
            <a:extLst>
              <a:ext uri="{FF2B5EF4-FFF2-40B4-BE49-F238E27FC236}">
                <a16:creationId xmlns:a16="http://schemas.microsoft.com/office/drawing/2014/main" id="{C5F2C40A-60BB-6BCD-80A9-695AA48D0A22}"/>
              </a:ext>
            </a:extLst>
          </p:cNvPr>
          <p:cNvSpPr/>
          <p:nvPr/>
        </p:nvSpPr>
        <p:spPr>
          <a:xfrm>
            <a:off x="2752119" y="2923469"/>
            <a:ext cx="3013751" cy="396682"/>
          </a:xfrm>
          <a:prstGeom prst="frame">
            <a:avLst>
              <a:gd name="adj1" fmla="val 4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a:extLst>
              <a:ext uri="{FF2B5EF4-FFF2-40B4-BE49-F238E27FC236}">
                <a16:creationId xmlns:a16="http://schemas.microsoft.com/office/drawing/2014/main" id="{4C7FF67E-964D-59AA-80D8-E4DB3A595C80}"/>
              </a:ext>
            </a:extLst>
          </p:cNvPr>
          <p:cNvSpPr/>
          <p:nvPr/>
        </p:nvSpPr>
        <p:spPr>
          <a:xfrm>
            <a:off x="2774369" y="4536123"/>
            <a:ext cx="3013751" cy="396682"/>
          </a:xfrm>
          <a:prstGeom prst="frame">
            <a:avLst>
              <a:gd name="adj1" fmla="val 4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a:extLst>
              <a:ext uri="{FF2B5EF4-FFF2-40B4-BE49-F238E27FC236}">
                <a16:creationId xmlns:a16="http://schemas.microsoft.com/office/drawing/2014/main" id="{141B5F94-7604-E2D5-C018-E584CE51C12C}"/>
              </a:ext>
            </a:extLst>
          </p:cNvPr>
          <p:cNvSpPr/>
          <p:nvPr/>
        </p:nvSpPr>
        <p:spPr>
          <a:xfrm>
            <a:off x="2752117" y="5124761"/>
            <a:ext cx="3013751" cy="396682"/>
          </a:xfrm>
          <a:prstGeom prst="frame">
            <a:avLst>
              <a:gd name="adj1" fmla="val 4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ame 27">
            <a:extLst>
              <a:ext uri="{FF2B5EF4-FFF2-40B4-BE49-F238E27FC236}">
                <a16:creationId xmlns:a16="http://schemas.microsoft.com/office/drawing/2014/main" id="{F2200BDA-6123-F1ED-0431-C1FB691F47FF}"/>
              </a:ext>
            </a:extLst>
          </p:cNvPr>
          <p:cNvSpPr/>
          <p:nvPr/>
        </p:nvSpPr>
        <p:spPr>
          <a:xfrm>
            <a:off x="2752118" y="4028922"/>
            <a:ext cx="3013751" cy="396682"/>
          </a:xfrm>
          <a:prstGeom prst="frame">
            <a:avLst>
              <a:gd name="adj1" fmla="val 4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870DAF0C-6ABD-EA4E-436F-05ABB7EFA275}"/>
              </a:ext>
            </a:extLst>
          </p:cNvPr>
          <p:cNvSpPr/>
          <p:nvPr/>
        </p:nvSpPr>
        <p:spPr>
          <a:xfrm>
            <a:off x="2752118" y="3469506"/>
            <a:ext cx="3013751" cy="396682"/>
          </a:xfrm>
          <a:prstGeom prst="frame">
            <a:avLst>
              <a:gd name="adj1" fmla="val 4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descr="A group of people sitting around a table with laptops&#10;&#10;Description automatically generated">
            <a:extLst>
              <a:ext uri="{FF2B5EF4-FFF2-40B4-BE49-F238E27FC236}">
                <a16:creationId xmlns:a16="http://schemas.microsoft.com/office/drawing/2014/main" id="{D822226C-AEF7-3514-7A78-CBB91988AC24}"/>
              </a:ext>
            </a:extLst>
          </p:cNvPr>
          <p:cNvPicPr>
            <a:picLocks noChangeAspect="1"/>
          </p:cNvPicPr>
          <p:nvPr/>
        </p:nvPicPr>
        <p:blipFill rotWithShape="1">
          <a:blip r:embed="rId8"/>
          <a:srcRect t="20984"/>
          <a:stretch/>
        </p:blipFill>
        <p:spPr>
          <a:xfrm>
            <a:off x="7154371" y="1105992"/>
            <a:ext cx="3919898" cy="2323008"/>
          </a:xfrm>
          <a:prstGeom prst="rect">
            <a:avLst/>
          </a:prstGeom>
        </p:spPr>
      </p:pic>
      <p:pic>
        <p:nvPicPr>
          <p:cNvPr id="5" name="Picture 4" descr="A group of people sitting around a table with laptops&#10;&#10;Description automatically generated">
            <a:extLst>
              <a:ext uri="{FF2B5EF4-FFF2-40B4-BE49-F238E27FC236}">
                <a16:creationId xmlns:a16="http://schemas.microsoft.com/office/drawing/2014/main" id="{05EABF5C-4B15-939F-CC55-873F8BC003AB}"/>
              </a:ext>
            </a:extLst>
          </p:cNvPr>
          <p:cNvPicPr>
            <a:picLocks noChangeAspect="1"/>
          </p:cNvPicPr>
          <p:nvPr/>
        </p:nvPicPr>
        <p:blipFill rotWithShape="1">
          <a:blip r:embed="rId9"/>
          <a:srcRect t="22143"/>
          <a:stretch/>
        </p:blipFill>
        <p:spPr>
          <a:xfrm>
            <a:off x="6502614" y="3375721"/>
            <a:ext cx="3978239" cy="2323007"/>
          </a:xfrm>
          <a:prstGeom prst="rect">
            <a:avLst/>
          </a:prstGeom>
        </p:spPr>
      </p:pic>
    </p:spTree>
    <p:extLst>
      <p:ext uri="{BB962C8B-B14F-4D97-AF65-F5344CB8AC3E}">
        <p14:creationId xmlns:p14="http://schemas.microsoft.com/office/powerpoint/2010/main" val="3754208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867230-7709-12C0-9AF8-96BAE07BD835}"/>
              </a:ext>
            </a:extLst>
          </p:cNvPr>
          <p:cNvSpPr>
            <a:spLocks noGrp="1"/>
          </p:cNvSpPr>
          <p:nvPr>
            <p:ph type="body" sz="quarter" idx="14"/>
          </p:nvPr>
        </p:nvSpPr>
        <p:spPr>
          <a:xfrm>
            <a:off x="645825" y="1844561"/>
            <a:ext cx="11028939" cy="4017963"/>
          </a:xfrm>
        </p:spPr>
        <p:txBody>
          <a:bodyPr/>
          <a:lstStyle/>
          <a:p>
            <a:pPr marL="285750" indent="-285750">
              <a:buFont typeface="Wingdings" pitchFamily="2" charset="2"/>
              <a:buChar char="Ø"/>
            </a:pPr>
            <a:r>
              <a:rPr lang="en-US" sz="1600" dirty="0">
                <a:cs typeface="Arial" panose="020B0604020202020204" pitchFamily="34" charset="0"/>
              </a:rPr>
              <a:t>A deep learning model which can process images, extract features of the image, draw a feature map and classify different postures by also suggesting the benefits, risks of staying at a particular posture for a long span of time.</a:t>
            </a:r>
          </a:p>
          <a:p>
            <a:pPr marL="285750" indent="-285750">
              <a:buFont typeface="Wingdings" pitchFamily="2" charset="2"/>
              <a:buChar char="Ø"/>
            </a:pPr>
            <a:r>
              <a:rPr lang="en-US" sz="1600" dirty="0">
                <a:cs typeface="Arial" panose="020B0604020202020204" pitchFamily="34" charset="0"/>
              </a:rPr>
              <a:t>A rule based chatbot which uses a tree-like flow to instead of AI to help guests with their queries.</a:t>
            </a:r>
          </a:p>
          <a:p>
            <a:pPr marL="285750" indent="-285750">
              <a:buFont typeface="Wingdings" pitchFamily="2" charset="2"/>
              <a:buChar char="Ø"/>
            </a:pPr>
            <a:r>
              <a:rPr lang="en-US" sz="1600" dirty="0">
                <a:solidFill>
                  <a:srgbClr val="202124"/>
                </a:solidFill>
                <a:effectLst/>
                <a:cs typeface="Arial" panose="020B0604020202020204" pitchFamily="34" charset="0"/>
              </a:rPr>
              <a:t>The chatbot will guide the guest with follow-up questions to eventually get to the correct resolution.</a:t>
            </a:r>
          </a:p>
          <a:p>
            <a:pPr marL="285750" indent="-285750">
              <a:buFont typeface="Wingdings" pitchFamily="2" charset="2"/>
              <a:buChar char="Ø"/>
            </a:pPr>
            <a:r>
              <a:rPr lang="en-US" sz="1600" dirty="0">
                <a:cs typeface="Arial" panose="020B0604020202020204" pitchFamily="34" charset="0"/>
              </a:rPr>
              <a:t>An end-to-end application which can classify postures, correct the postures and give active suggestions throughout the routine</a:t>
            </a:r>
            <a:r>
              <a:rPr lang="en-US" sz="1600" dirty="0">
                <a:solidFill>
                  <a:srgbClr val="202124"/>
                </a:solidFill>
                <a:cs typeface="Arial" panose="020B0604020202020204" pitchFamily="34" charset="0"/>
              </a:rPr>
              <a:t>.</a:t>
            </a:r>
            <a:endParaRPr lang="en-US" sz="1600" dirty="0">
              <a:solidFill>
                <a:srgbClr val="202124"/>
              </a:solidFill>
              <a:effectLst/>
              <a:cs typeface="Arial" panose="020B0604020202020204" pitchFamily="34" charset="0"/>
            </a:endParaRPr>
          </a:p>
          <a:p>
            <a:pPr marL="285750" indent="-285750">
              <a:buFont typeface="Wingdings" pitchFamily="2" charset="2"/>
              <a:buChar char="Ø"/>
            </a:pPr>
            <a:endParaRPr lang="en-US" sz="1600" dirty="0">
              <a:cs typeface="Arial" panose="020B0604020202020204" pitchFamily="34" charset="0"/>
            </a:endParaRPr>
          </a:p>
          <a:p>
            <a:pPr marL="285750" indent="-285750">
              <a:buFont typeface="Wingdings" pitchFamily="2" charset="2"/>
              <a:buChar char="Ø"/>
            </a:pPr>
            <a:endParaRPr lang="en-US" sz="1600" dirty="0">
              <a:cs typeface="Arial" panose="020B0604020202020204" pitchFamily="34" charset="0"/>
            </a:endParaRPr>
          </a:p>
          <a:p>
            <a:pPr marL="285750" indent="-285750">
              <a:buFont typeface="Wingdings" pitchFamily="2" charset="2"/>
              <a:buChar char="Ø"/>
            </a:pPr>
            <a:endParaRPr lang="en-IN" sz="1600" dirty="0">
              <a:cs typeface="Arial" panose="020B0604020202020204" pitchFamily="34" charset="0"/>
            </a:endParaRPr>
          </a:p>
        </p:txBody>
      </p:sp>
      <p:sp>
        <p:nvSpPr>
          <p:cNvPr id="3" name="Text Placeholder 2">
            <a:extLst>
              <a:ext uri="{FF2B5EF4-FFF2-40B4-BE49-F238E27FC236}">
                <a16:creationId xmlns:a16="http://schemas.microsoft.com/office/drawing/2014/main" id="{9A1FFF1F-68A7-DD02-2A08-0595DB990F9B}"/>
              </a:ext>
            </a:extLst>
          </p:cNvPr>
          <p:cNvSpPr>
            <a:spLocks noGrp="1"/>
          </p:cNvSpPr>
          <p:nvPr>
            <p:ph type="body" sz="quarter" idx="15"/>
          </p:nvPr>
        </p:nvSpPr>
        <p:spPr>
          <a:xfrm>
            <a:off x="645825" y="686125"/>
            <a:ext cx="9356304" cy="868651"/>
          </a:xfrm>
        </p:spPr>
        <p:txBody>
          <a:bodyPr>
            <a:normAutofit fontScale="92500"/>
          </a:bodyPr>
          <a:lstStyle/>
          <a:p>
            <a:r>
              <a:rPr lang="en-CA" dirty="0"/>
              <a:t>What we are trying to build?</a:t>
            </a:r>
            <a:endParaRPr lang="en-IN" dirty="0"/>
          </a:p>
        </p:txBody>
      </p:sp>
      <p:grpSp>
        <p:nvGrpSpPr>
          <p:cNvPr id="6" name="Group 5">
            <a:extLst>
              <a:ext uri="{FF2B5EF4-FFF2-40B4-BE49-F238E27FC236}">
                <a16:creationId xmlns:a16="http://schemas.microsoft.com/office/drawing/2014/main" id="{4696BE3F-A3EB-56A9-B10F-65661FC50CF0}"/>
              </a:ext>
            </a:extLst>
          </p:cNvPr>
          <p:cNvGrpSpPr/>
          <p:nvPr/>
        </p:nvGrpSpPr>
        <p:grpSpPr>
          <a:xfrm>
            <a:off x="7051808" y="4542266"/>
            <a:ext cx="4233690" cy="1765686"/>
            <a:chOff x="5701937" y="3772278"/>
            <a:chExt cx="6490063" cy="3022000"/>
          </a:xfrm>
        </p:grpSpPr>
        <p:pic>
          <p:nvPicPr>
            <p:cNvPr id="4" name="Picture 3">
              <a:extLst>
                <a:ext uri="{FF2B5EF4-FFF2-40B4-BE49-F238E27FC236}">
                  <a16:creationId xmlns:a16="http://schemas.microsoft.com/office/drawing/2014/main" id="{19B7E963-4FA6-786B-4377-3662DB35F374}"/>
                </a:ext>
              </a:extLst>
            </p:cNvPr>
            <p:cNvPicPr>
              <a:picLocks noChangeAspect="1"/>
            </p:cNvPicPr>
            <p:nvPr/>
          </p:nvPicPr>
          <p:blipFill rotWithShape="1">
            <a:blip r:embed="rId2"/>
            <a:srcRect r="267" b="11446"/>
            <a:stretch/>
          </p:blipFill>
          <p:spPr>
            <a:xfrm>
              <a:off x="5701937" y="3772278"/>
              <a:ext cx="6490063" cy="3022000"/>
            </a:xfrm>
            <a:prstGeom prst="rect">
              <a:avLst/>
            </a:prstGeom>
          </p:spPr>
        </p:pic>
        <p:sp>
          <p:nvSpPr>
            <p:cNvPr id="5" name="Rectangle 4">
              <a:extLst>
                <a:ext uri="{FF2B5EF4-FFF2-40B4-BE49-F238E27FC236}">
                  <a16:creationId xmlns:a16="http://schemas.microsoft.com/office/drawing/2014/main" id="{A89CBCB6-E6CE-989B-231D-4CD7709E777A}"/>
                </a:ext>
              </a:extLst>
            </p:cNvPr>
            <p:cNvSpPr/>
            <p:nvPr/>
          </p:nvSpPr>
          <p:spPr>
            <a:xfrm>
              <a:off x="5845629" y="3853543"/>
              <a:ext cx="2436222" cy="9470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rgbClr val="1A29A6"/>
                  </a:solidFill>
                  <a:latin typeface="Bookman Old Style" panose="02050604050505020204" pitchFamily="18" charset="0"/>
                </a:rPr>
                <a:t>DEEP LEARNING MODEL</a:t>
              </a:r>
              <a:endParaRPr lang="en-IN" i="1" dirty="0">
                <a:solidFill>
                  <a:srgbClr val="1A29A6"/>
                </a:solidFill>
                <a:latin typeface="Bookman Old Style" panose="02050604050505020204" pitchFamily="18" charset="0"/>
              </a:endParaRPr>
            </a:p>
          </p:txBody>
        </p:sp>
      </p:grpSp>
      <p:pic>
        <p:nvPicPr>
          <p:cNvPr id="7" name="Picture 6" descr="Diagram&#10;&#10;Description automatically generated">
            <a:extLst>
              <a:ext uri="{FF2B5EF4-FFF2-40B4-BE49-F238E27FC236}">
                <a16:creationId xmlns:a16="http://schemas.microsoft.com/office/drawing/2014/main" id="{269083AC-54DE-34B6-A23D-A4424075E607}"/>
              </a:ext>
            </a:extLst>
          </p:cNvPr>
          <p:cNvPicPr>
            <a:picLocks noChangeAspect="1"/>
          </p:cNvPicPr>
          <p:nvPr/>
        </p:nvPicPr>
        <p:blipFill rotWithShape="1">
          <a:blip r:embed="rId3"/>
          <a:srcRect l="39869" r="-39869"/>
          <a:stretch/>
        </p:blipFill>
        <p:spPr>
          <a:xfrm>
            <a:off x="3467116" y="4072102"/>
            <a:ext cx="4153676" cy="2706014"/>
          </a:xfrm>
          <a:prstGeom prst="rect">
            <a:avLst/>
          </a:prstGeom>
        </p:spPr>
      </p:pic>
    </p:spTree>
    <p:extLst>
      <p:ext uri="{BB962C8B-B14F-4D97-AF65-F5344CB8AC3E}">
        <p14:creationId xmlns:p14="http://schemas.microsoft.com/office/powerpoint/2010/main" val="1706059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645795" y="1419860"/>
            <a:ext cx="10993755" cy="4018280"/>
          </a:xfrm>
        </p:spPr>
        <p:txBody>
          <a:bodyPr/>
          <a:lstStyle/>
          <a:p>
            <a:pPr algn="just"/>
            <a:endParaRPr lang="en-IN" sz="1600" dirty="0"/>
          </a:p>
          <a:p>
            <a:pPr algn="just"/>
            <a:r>
              <a:rPr lang="en-IN" sz="1600" dirty="0">
                <a:sym typeface="+mn-ea"/>
              </a:rPr>
              <a:t>This project is intended to identify the incorrect posture of a human and also suggest corrective measures. As standing in a wrong posture for too long might result in many health problems such as backpain, soreness around the neck region, poor circulation of blood and also affects the eyesight in the long run. The aforementioned model takes in images of the users in the standing position as the input and uses </a:t>
            </a:r>
            <a:r>
              <a:rPr lang="en-IN" sz="1600" dirty="0" err="1">
                <a:sym typeface="+mn-ea"/>
              </a:rPr>
              <a:t>MoveNet</a:t>
            </a:r>
            <a:r>
              <a:rPr lang="en-IN" sz="1600" dirty="0">
                <a:sym typeface="+mn-ea"/>
              </a:rPr>
              <a:t>  framework to extract features (17 points, </a:t>
            </a:r>
            <a:r>
              <a:rPr lang="en-IN" sz="1600" dirty="0" err="1">
                <a:sym typeface="+mn-ea"/>
              </a:rPr>
              <a:t>i.e</a:t>
            </a:r>
            <a:r>
              <a:rPr lang="en-IN" sz="1600" dirty="0">
                <a:sym typeface="+mn-ea"/>
              </a:rPr>
              <a:t>, wrist, shoulder, elbow, etc ) of the image. Further, it uses various machine learning models and neural networks to classify the input image's posture into three classes which are squat, </a:t>
            </a:r>
            <a:r>
              <a:rPr lang="en-IN" sz="1600" dirty="0" err="1">
                <a:sym typeface="+mn-ea"/>
              </a:rPr>
              <a:t>sidebend</a:t>
            </a:r>
            <a:r>
              <a:rPr lang="en-IN" sz="1600" dirty="0">
                <a:sym typeface="+mn-ea"/>
              </a:rPr>
              <a:t> and standing (Correct posture). The whole model is then converted to Tensor flow lite as it is light weight and could easily be used to deploy the model in a server. Finally, If the resultant posture is anything other than the standing posture is termed as incorrect and a rectification measure will be suggested accordingly.</a:t>
            </a:r>
            <a:endParaRPr lang="en-IN" sz="1600" dirty="0"/>
          </a:p>
          <a:p>
            <a:pPr algn="just"/>
            <a:endParaRPr lang="en-IN" sz="1600" dirty="0"/>
          </a:p>
          <a:p>
            <a:pPr algn="just"/>
            <a:endParaRPr lang="en-IN" sz="1600" dirty="0"/>
          </a:p>
        </p:txBody>
      </p:sp>
      <p:sp>
        <p:nvSpPr>
          <p:cNvPr id="3" name="Text Placeholder 2"/>
          <p:cNvSpPr>
            <a:spLocks noGrp="1"/>
          </p:cNvSpPr>
          <p:nvPr>
            <p:ph type="body" sz="quarter" idx="15"/>
          </p:nvPr>
        </p:nvSpPr>
        <p:spPr/>
        <p:txBody>
          <a:bodyPr/>
          <a:lstStyle/>
          <a:p>
            <a:r>
              <a:rPr lang="en-CA" dirty="0"/>
              <a:t>Abstract</a:t>
            </a:r>
            <a:endParaRPr lang="en-IN" dirty="0"/>
          </a:p>
        </p:txBody>
      </p:sp>
      <p:pic>
        <p:nvPicPr>
          <p:cNvPr id="12" name="Picture 11" descr="Graphical user interface&#10;&#10;Description automatically generated">
            <a:extLst>
              <a:ext uri="{FF2B5EF4-FFF2-40B4-BE49-F238E27FC236}">
                <a16:creationId xmlns:a16="http://schemas.microsoft.com/office/drawing/2014/main" id="{408B638C-813A-4C37-8E06-04039A2BF8D1}"/>
              </a:ext>
            </a:extLst>
          </p:cNvPr>
          <p:cNvPicPr>
            <a:picLocks noChangeAspect="1"/>
          </p:cNvPicPr>
          <p:nvPr/>
        </p:nvPicPr>
        <p:blipFill>
          <a:blip r:embed="rId3"/>
          <a:stretch>
            <a:fillRect/>
          </a:stretch>
        </p:blipFill>
        <p:spPr>
          <a:xfrm flipH="1">
            <a:off x="6414654" y="4106735"/>
            <a:ext cx="3220909" cy="266280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645824" y="1781201"/>
            <a:ext cx="11028939" cy="4017963"/>
          </a:xfrm>
        </p:spPr>
        <p:txBody>
          <a:bodyPr/>
          <a:lstStyle/>
          <a:p>
            <a:pPr>
              <a:lnSpc>
                <a:spcPct val="150000"/>
              </a:lnSpc>
            </a:pPr>
            <a:r>
              <a:rPr lang="en-IN" sz="1600" dirty="0">
                <a:sym typeface="+mn-ea"/>
              </a:rPr>
              <a:t>There are many potential business use cases present in this project which one could use to monetize. </a:t>
            </a:r>
            <a:endParaRPr lang="en-IN" sz="1600" dirty="0"/>
          </a:p>
          <a:p>
            <a:pPr marL="285750" indent="-285750">
              <a:lnSpc>
                <a:spcPct val="150000"/>
              </a:lnSpc>
              <a:buFont typeface="Wingdings" pitchFamily="2" charset="2"/>
              <a:buChar char="Ø"/>
            </a:pPr>
            <a:r>
              <a:rPr lang="en-IN" sz="1600" dirty="0">
                <a:effectLst/>
                <a:latin typeface="Helvetica Neue" panose="02000503000000020004" pitchFamily="2" charset="0"/>
              </a:rPr>
              <a:t>Our prime target is the Health and Fitness industry.</a:t>
            </a:r>
          </a:p>
          <a:p>
            <a:pPr marL="285750" indent="-285750">
              <a:lnSpc>
                <a:spcPct val="150000"/>
              </a:lnSpc>
              <a:buFont typeface="Wingdings" pitchFamily="2" charset="2"/>
              <a:buChar char="Ø"/>
            </a:pPr>
            <a:r>
              <a:rPr lang="en-IN" sz="1600" dirty="0">
                <a:effectLst/>
                <a:latin typeface="Helvetica Neue" panose="02000503000000020004" pitchFamily="2" charset="0"/>
              </a:rPr>
              <a:t>This market is estimated to grow at a rate of 7.67 percent annually between 2023 and 2030. By 2030, this industry is estimated to be worth approximately 169.7 billion U.S. dollars.</a:t>
            </a:r>
          </a:p>
          <a:p>
            <a:pPr marL="285750" indent="-285750">
              <a:lnSpc>
                <a:spcPct val="150000"/>
              </a:lnSpc>
              <a:buFont typeface="Wingdings" pitchFamily="2" charset="2"/>
              <a:buChar char="Ø"/>
            </a:pPr>
            <a:r>
              <a:rPr lang="en-IN" sz="1600" dirty="0">
                <a:sym typeface="+mn-ea"/>
              </a:rPr>
              <a:t>This system could be integrated in the gyms by further enhancing our model such that it takes input via video so that people could be aware of their posture</a:t>
            </a:r>
          </a:p>
          <a:p>
            <a:pPr marL="285750" indent="-285750">
              <a:lnSpc>
                <a:spcPct val="150000"/>
              </a:lnSpc>
              <a:buFont typeface="Wingdings" pitchFamily="2" charset="2"/>
              <a:buChar char="Ø"/>
            </a:pPr>
            <a:endParaRPr lang="en-IN" sz="1600" dirty="0">
              <a:sym typeface="+mn-ea"/>
            </a:endParaRPr>
          </a:p>
        </p:txBody>
      </p:sp>
      <p:sp>
        <p:nvSpPr>
          <p:cNvPr id="3" name="Text Placeholder 2"/>
          <p:cNvSpPr>
            <a:spLocks noGrp="1"/>
          </p:cNvSpPr>
          <p:nvPr>
            <p:ph type="body" sz="quarter" idx="15"/>
          </p:nvPr>
        </p:nvSpPr>
        <p:spPr>
          <a:xfrm>
            <a:off x="645824" y="686125"/>
            <a:ext cx="7218015" cy="868651"/>
          </a:xfrm>
        </p:spPr>
        <p:txBody>
          <a:bodyPr>
            <a:normAutofit lnSpcReduction="10000"/>
          </a:bodyPr>
          <a:lstStyle/>
          <a:p>
            <a:pPr>
              <a:lnSpc>
                <a:spcPct val="100000"/>
              </a:lnSpc>
            </a:pPr>
            <a:r>
              <a:rPr lang="en-CA" dirty="0"/>
              <a:t>Business Use Case</a:t>
            </a:r>
            <a:endParaRPr lang="en-IN" dirty="0"/>
          </a:p>
        </p:txBody>
      </p:sp>
      <p:pic>
        <p:nvPicPr>
          <p:cNvPr id="8" name="Picture 7" descr="A group of people dancing&#10;&#10;Description automatically generated">
            <a:extLst>
              <a:ext uri="{FF2B5EF4-FFF2-40B4-BE49-F238E27FC236}">
                <a16:creationId xmlns:a16="http://schemas.microsoft.com/office/drawing/2014/main" id="{0581D7C0-8E03-AA4C-A70E-BE4F309B26F8}"/>
              </a:ext>
            </a:extLst>
          </p:cNvPr>
          <p:cNvPicPr>
            <a:picLocks noChangeAspect="1"/>
          </p:cNvPicPr>
          <p:nvPr/>
        </p:nvPicPr>
        <p:blipFill>
          <a:blip r:embed="rId2"/>
          <a:stretch>
            <a:fillRect/>
          </a:stretch>
        </p:blipFill>
        <p:spPr>
          <a:xfrm>
            <a:off x="3657785" y="4540842"/>
            <a:ext cx="4090005" cy="2045003"/>
          </a:xfrm>
          <a:prstGeom prst="rect">
            <a:avLst/>
          </a:prstGeom>
        </p:spPr>
      </p:pic>
      <p:pic>
        <p:nvPicPr>
          <p:cNvPr id="24" name="Picture 23" descr="A group of people working in an office&#10;&#10;Description automatically generated with medium confidence">
            <a:extLst>
              <a:ext uri="{FF2B5EF4-FFF2-40B4-BE49-F238E27FC236}">
                <a16:creationId xmlns:a16="http://schemas.microsoft.com/office/drawing/2014/main" id="{2B072771-63DC-7948-5F8B-19517DD24FF7}"/>
              </a:ext>
            </a:extLst>
          </p:cNvPr>
          <p:cNvPicPr>
            <a:picLocks noChangeAspect="1"/>
          </p:cNvPicPr>
          <p:nvPr/>
        </p:nvPicPr>
        <p:blipFill>
          <a:blip r:embed="rId3"/>
          <a:stretch>
            <a:fillRect/>
          </a:stretch>
        </p:blipFill>
        <p:spPr>
          <a:xfrm>
            <a:off x="8470172" y="4305237"/>
            <a:ext cx="2858701" cy="22806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53AFB9-778B-96E7-ED3F-F58FB474BF1C}"/>
              </a:ext>
            </a:extLst>
          </p:cNvPr>
          <p:cNvSpPr>
            <a:spLocks noGrp="1"/>
          </p:cNvSpPr>
          <p:nvPr>
            <p:ph type="body" sz="quarter" idx="14"/>
          </p:nvPr>
        </p:nvSpPr>
        <p:spPr>
          <a:xfrm>
            <a:off x="405191" y="3214692"/>
            <a:ext cx="11028939" cy="4017963"/>
          </a:xfrm>
        </p:spPr>
        <p:txBody>
          <a:bodyPr/>
          <a:lstStyle/>
          <a:p>
            <a:pPr marL="285750" indent="-285750">
              <a:buFont typeface="Wingdings" pitchFamily="2" charset="2"/>
              <a:buChar char="Ø"/>
            </a:pPr>
            <a:endParaRPr lang="en-US" sz="1600" dirty="0">
              <a:cs typeface="Arial" panose="020B0604020202020204" pitchFamily="34" charset="0"/>
            </a:endParaRPr>
          </a:p>
          <a:p>
            <a:pPr marL="285750" indent="-285750">
              <a:buFont typeface="Wingdings" pitchFamily="2" charset="2"/>
              <a:buChar char="Ø"/>
            </a:pPr>
            <a:r>
              <a:rPr lang="en-IN" sz="1600" dirty="0">
                <a:cs typeface="Arial" panose="020B0604020202020204" pitchFamily="34" charset="0"/>
              </a:rPr>
              <a:t>F</a:t>
            </a:r>
            <a:r>
              <a:rPr lang="en-IN" sz="1600" dirty="0">
                <a:effectLst/>
                <a:cs typeface="Arial" panose="020B0604020202020204" pitchFamily="34" charset="0"/>
              </a:rPr>
              <a:t>or general public we will bring up a freemium model in which some limited features will be available to them for free use but they will have to pay some amount in the form of a subscription in order to access the premium features of the system .</a:t>
            </a:r>
          </a:p>
          <a:p>
            <a:pPr marL="285750" indent="-285750">
              <a:buFont typeface="Wingdings" pitchFamily="2" charset="2"/>
              <a:buChar char="Ø"/>
            </a:pPr>
            <a:r>
              <a:rPr lang="en-IN" sz="1600" dirty="0">
                <a:cs typeface="Arial" panose="020B0604020202020204" pitchFamily="34" charset="0"/>
              </a:rPr>
              <a:t>Now comes our cost. For any business there are some initial setting costs , maintenance costs and operation costs. </a:t>
            </a:r>
            <a:r>
              <a:rPr lang="en-IN" sz="1600" dirty="0" err="1">
                <a:cs typeface="Arial" panose="020B0604020202020204" pitchFamily="34" charset="0"/>
              </a:rPr>
              <a:t>Thats</a:t>
            </a:r>
            <a:r>
              <a:rPr lang="en-IN" sz="1600" dirty="0">
                <a:cs typeface="Arial" panose="020B0604020202020204" pitchFamily="34" charset="0"/>
              </a:rPr>
              <a:t> where cloud comes in. It helps to cut all additional costs , thus we only pay for the cloud service.  </a:t>
            </a:r>
          </a:p>
          <a:p>
            <a:endParaRPr lang="en-IN" sz="1600" dirty="0">
              <a:cs typeface="Arial" panose="020B0604020202020204" pitchFamily="34" charset="0"/>
            </a:endParaRPr>
          </a:p>
        </p:txBody>
      </p:sp>
      <p:pic>
        <p:nvPicPr>
          <p:cNvPr id="24" name="Picture 23" descr="Diagram&#10;&#10;Description automatically generated">
            <a:extLst>
              <a:ext uri="{FF2B5EF4-FFF2-40B4-BE49-F238E27FC236}">
                <a16:creationId xmlns:a16="http://schemas.microsoft.com/office/drawing/2014/main" id="{3686F255-C035-CCA2-8E44-AB1508CD11D5}"/>
              </a:ext>
            </a:extLst>
          </p:cNvPr>
          <p:cNvPicPr>
            <a:picLocks noChangeAspect="1"/>
          </p:cNvPicPr>
          <p:nvPr/>
        </p:nvPicPr>
        <p:blipFill>
          <a:blip r:embed="rId2"/>
          <a:stretch>
            <a:fillRect/>
          </a:stretch>
        </p:blipFill>
        <p:spPr>
          <a:xfrm>
            <a:off x="235036" y="426574"/>
            <a:ext cx="5308600" cy="2832737"/>
          </a:xfrm>
          <a:prstGeom prst="rect">
            <a:avLst/>
          </a:prstGeom>
        </p:spPr>
      </p:pic>
      <p:pic>
        <p:nvPicPr>
          <p:cNvPr id="27" name="Picture 26" descr="Chart, bar chart&#10;&#10;Description automatically generated">
            <a:extLst>
              <a:ext uri="{FF2B5EF4-FFF2-40B4-BE49-F238E27FC236}">
                <a16:creationId xmlns:a16="http://schemas.microsoft.com/office/drawing/2014/main" id="{8EB1769E-CB52-E0DA-0E4F-3976BC7AA5A1}"/>
              </a:ext>
            </a:extLst>
          </p:cNvPr>
          <p:cNvPicPr>
            <a:picLocks noChangeAspect="1"/>
          </p:cNvPicPr>
          <p:nvPr/>
        </p:nvPicPr>
        <p:blipFill>
          <a:blip r:embed="rId3"/>
          <a:stretch>
            <a:fillRect/>
          </a:stretch>
        </p:blipFill>
        <p:spPr>
          <a:xfrm>
            <a:off x="5919661" y="358653"/>
            <a:ext cx="4603960" cy="2968578"/>
          </a:xfrm>
          <a:prstGeom prst="rect">
            <a:avLst/>
          </a:prstGeom>
        </p:spPr>
      </p:pic>
      <p:sp>
        <p:nvSpPr>
          <p:cNvPr id="28" name="TextBox 27">
            <a:extLst>
              <a:ext uri="{FF2B5EF4-FFF2-40B4-BE49-F238E27FC236}">
                <a16:creationId xmlns:a16="http://schemas.microsoft.com/office/drawing/2014/main" id="{218680F0-1257-47C1-A68D-9BE991393B60}"/>
              </a:ext>
            </a:extLst>
          </p:cNvPr>
          <p:cNvSpPr txBox="1"/>
          <p:nvPr/>
        </p:nvSpPr>
        <p:spPr>
          <a:xfrm>
            <a:off x="5203394" y="5582682"/>
            <a:ext cx="8278690" cy="830997"/>
          </a:xfrm>
          <a:prstGeom prst="rect">
            <a:avLst/>
          </a:prstGeom>
          <a:noFill/>
        </p:spPr>
        <p:txBody>
          <a:bodyPr wrap="square" rtlCol="0">
            <a:spAutoFit/>
          </a:bodyPr>
          <a:lstStyle/>
          <a:p>
            <a:r>
              <a:rPr lang="en-US" sz="2400" b="1" dirty="0"/>
              <a:t>OUR COST---&gt;  9.9   +  36.43 = 46.33SGD/MONTH</a:t>
            </a:r>
          </a:p>
          <a:p>
            <a:endParaRPr lang="en-US" sz="2400" dirty="0"/>
          </a:p>
        </p:txBody>
      </p:sp>
      <p:sp>
        <p:nvSpPr>
          <p:cNvPr id="29" name="Frame 28">
            <a:extLst>
              <a:ext uri="{FF2B5EF4-FFF2-40B4-BE49-F238E27FC236}">
                <a16:creationId xmlns:a16="http://schemas.microsoft.com/office/drawing/2014/main" id="{A4EDBFBD-E2A0-1E8C-DC27-AD3946D4192A}"/>
              </a:ext>
            </a:extLst>
          </p:cNvPr>
          <p:cNvSpPr/>
          <p:nvPr/>
        </p:nvSpPr>
        <p:spPr>
          <a:xfrm>
            <a:off x="4845358" y="5444907"/>
            <a:ext cx="6941451" cy="6704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66EF6A5A-185C-146D-076E-A7BA20C7EEA3}"/>
              </a:ext>
            </a:extLst>
          </p:cNvPr>
          <p:cNvSpPr txBox="1"/>
          <p:nvPr/>
        </p:nvSpPr>
        <p:spPr>
          <a:xfrm>
            <a:off x="6751841" y="6413679"/>
            <a:ext cx="1530417" cy="430887"/>
          </a:xfrm>
          <a:prstGeom prst="rect">
            <a:avLst/>
          </a:prstGeom>
          <a:noFill/>
        </p:spPr>
        <p:txBody>
          <a:bodyPr wrap="square" rtlCol="0">
            <a:spAutoFit/>
          </a:bodyPr>
          <a:lstStyle/>
          <a:p>
            <a:r>
              <a:rPr lang="en-US" sz="1050" b="1" dirty="0"/>
              <a:t>Google </a:t>
            </a:r>
            <a:r>
              <a:rPr lang="en-US" sz="1050" b="1" dirty="0" err="1"/>
              <a:t>Colab</a:t>
            </a:r>
            <a:r>
              <a:rPr lang="en-US" sz="1050" b="1" dirty="0"/>
              <a:t> Pro</a:t>
            </a:r>
          </a:p>
          <a:p>
            <a:endParaRPr lang="en-US" sz="1050" dirty="0"/>
          </a:p>
        </p:txBody>
      </p:sp>
      <p:sp>
        <p:nvSpPr>
          <p:cNvPr id="34" name="TextBox 33">
            <a:extLst>
              <a:ext uri="{FF2B5EF4-FFF2-40B4-BE49-F238E27FC236}">
                <a16:creationId xmlns:a16="http://schemas.microsoft.com/office/drawing/2014/main" id="{81419E8E-E2FC-A10B-9A5C-D70AA0655FB2}"/>
              </a:ext>
            </a:extLst>
          </p:cNvPr>
          <p:cNvSpPr txBox="1"/>
          <p:nvPr/>
        </p:nvSpPr>
        <p:spPr>
          <a:xfrm>
            <a:off x="7964129" y="6413437"/>
            <a:ext cx="1080745" cy="415498"/>
          </a:xfrm>
          <a:prstGeom prst="rect">
            <a:avLst/>
          </a:prstGeom>
          <a:noFill/>
        </p:spPr>
        <p:txBody>
          <a:bodyPr wrap="none" rtlCol="0">
            <a:spAutoFit/>
          </a:bodyPr>
          <a:lstStyle/>
          <a:p>
            <a:r>
              <a:rPr lang="en-US" sz="1050" b="1" dirty="0"/>
              <a:t>Microsoft Azure</a:t>
            </a:r>
          </a:p>
          <a:p>
            <a:endParaRPr lang="en-US" sz="1050" dirty="0"/>
          </a:p>
        </p:txBody>
      </p:sp>
      <p:cxnSp>
        <p:nvCxnSpPr>
          <p:cNvPr id="36" name="Straight Arrow Connector 35">
            <a:extLst>
              <a:ext uri="{FF2B5EF4-FFF2-40B4-BE49-F238E27FC236}">
                <a16:creationId xmlns:a16="http://schemas.microsoft.com/office/drawing/2014/main" id="{8A757B26-E304-C611-8B67-BA9036B4CA72}"/>
              </a:ext>
            </a:extLst>
          </p:cNvPr>
          <p:cNvCxnSpPr>
            <a:cxnSpLocks/>
          </p:cNvCxnSpPr>
          <p:nvPr/>
        </p:nvCxnSpPr>
        <p:spPr>
          <a:xfrm>
            <a:off x="7305261" y="6115349"/>
            <a:ext cx="5715" cy="2983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8" name="Frame 37">
            <a:extLst>
              <a:ext uri="{FF2B5EF4-FFF2-40B4-BE49-F238E27FC236}">
                <a16:creationId xmlns:a16="http://schemas.microsoft.com/office/drawing/2014/main" id="{8C655CB7-5F14-0538-4841-85B64C4323B0}"/>
              </a:ext>
            </a:extLst>
          </p:cNvPr>
          <p:cNvSpPr/>
          <p:nvPr/>
        </p:nvSpPr>
        <p:spPr>
          <a:xfrm>
            <a:off x="6737185" y="6398181"/>
            <a:ext cx="1136152" cy="30654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rame 38">
            <a:extLst>
              <a:ext uri="{FF2B5EF4-FFF2-40B4-BE49-F238E27FC236}">
                <a16:creationId xmlns:a16="http://schemas.microsoft.com/office/drawing/2014/main" id="{84818938-C6C2-6CAD-1FDD-424EC8C19305}"/>
              </a:ext>
            </a:extLst>
          </p:cNvPr>
          <p:cNvSpPr/>
          <p:nvPr/>
        </p:nvSpPr>
        <p:spPr>
          <a:xfrm>
            <a:off x="7964128" y="6375914"/>
            <a:ext cx="1080746" cy="30654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1" name="Straight Arrow Connector 40">
            <a:extLst>
              <a:ext uri="{FF2B5EF4-FFF2-40B4-BE49-F238E27FC236}">
                <a16:creationId xmlns:a16="http://schemas.microsoft.com/office/drawing/2014/main" id="{28FBDC91-DA83-7CD7-B279-BAA5F17A12E9}"/>
              </a:ext>
            </a:extLst>
          </p:cNvPr>
          <p:cNvCxnSpPr>
            <a:cxnSpLocks/>
          </p:cNvCxnSpPr>
          <p:nvPr/>
        </p:nvCxnSpPr>
        <p:spPr>
          <a:xfrm>
            <a:off x="8426925" y="6077342"/>
            <a:ext cx="5715" cy="29833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994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9F1146-6266-64B9-A41B-3C25F84FC164}"/>
              </a:ext>
            </a:extLst>
          </p:cNvPr>
          <p:cNvSpPr txBox="1"/>
          <p:nvPr/>
        </p:nvSpPr>
        <p:spPr>
          <a:xfrm>
            <a:off x="126124" y="2057302"/>
            <a:ext cx="11297022" cy="1533881"/>
          </a:xfrm>
          <a:prstGeom prst="rect">
            <a:avLst/>
          </a:prstGeom>
          <a:noFill/>
        </p:spPr>
        <p:txBody>
          <a:bodyPr wrap="square" rtlCol="0">
            <a:spAutoFit/>
          </a:bodyPr>
          <a:lstStyle/>
          <a:p>
            <a:pPr marL="285750" indent="-285750">
              <a:lnSpc>
                <a:spcPct val="150000"/>
              </a:lnSpc>
              <a:buFont typeface="Wingdings" pitchFamily="2" charset="2"/>
              <a:buChar char="Ø"/>
            </a:pPr>
            <a:r>
              <a:rPr lang="en-US" sz="1600" dirty="0">
                <a:latin typeface="Arial" panose="020B0604020202020204" pitchFamily="34" charset="0"/>
                <a:cs typeface="Arial" panose="020B0604020202020204" pitchFamily="34" charset="0"/>
              </a:rPr>
              <a:t>Spinal cord related areas surgeries, simulation models etc. expected to grow at ~9% by 2026 reaching 3.2 USD.</a:t>
            </a:r>
          </a:p>
          <a:p>
            <a:pPr marL="285750" indent="-285750">
              <a:lnSpc>
                <a:spcPct val="150000"/>
              </a:lnSpc>
              <a:buFont typeface="Wingdings" pitchFamily="2" charset="2"/>
              <a:buChar char="Ø"/>
            </a:pPr>
            <a:r>
              <a:rPr lang="en-US" sz="1600" dirty="0">
                <a:latin typeface="Arial" panose="020B0604020202020204" pitchFamily="34" charset="0"/>
                <a:cs typeface="Arial" panose="020B0604020202020204" pitchFamily="34" charset="0"/>
              </a:rPr>
              <a:t>Postural defects cause spinal cord injuries which further cause disabilities so the model is also relevant to the disability prevention sector.</a:t>
            </a:r>
          </a:p>
          <a:p>
            <a:pPr marL="285750" indent="-285750">
              <a:lnSpc>
                <a:spcPct val="150000"/>
              </a:lnSpc>
              <a:buFont typeface="Wingdings" pitchFamily="2" charset="2"/>
              <a:buChar char="Ø"/>
            </a:pPr>
            <a:r>
              <a:rPr lang="en-US" sz="1600" dirty="0">
                <a:latin typeface="Arial" panose="020B0604020202020204" pitchFamily="34" charset="0"/>
                <a:cs typeface="Arial" panose="020B0604020202020204" pitchFamily="34" charset="0"/>
              </a:rPr>
              <a:t>Relates with big sectors, hence, we will also open the project to investors and MNCs like </a:t>
            </a:r>
            <a:r>
              <a:rPr lang="en-US" sz="1600" dirty="0" err="1">
                <a:latin typeface="Arial" panose="020B0604020202020204" pitchFamily="34" charset="0"/>
                <a:cs typeface="Arial" panose="020B0604020202020204" pitchFamily="34" charset="0"/>
              </a:rPr>
              <a:t>maxhealth</a:t>
            </a:r>
            <a:r>
              <a:rPr lang="en-US" sz="1600" dirty="0">
                <a:latin typeface="Arial" panose="020B0604020202020204" pitchFamily="34" charset="0"/>
                <a:cs typeface="Arial" panose="020B0604020202020204" pitchFamily="34" charset="0"/>
              </a:rPr>
              <a:t>.</a:t>
            </a:r>
          </a:p>
        </p:txBody>
      </p:sp>
      <p:pic>
        <p:nvPicPr>
          <p:cNvPr id="20" name="Picture 19" descr="Graphical user interface, website&#10;&#10;Description automatically generated">
            <a:extLst>
              <a:ext uri="{FF2B5EF4-FFF2-40B4-BE49-F238E27FC236}">
                <a16:creationId xmlns:a16="http://schemas.microsoft.com/office/drawing/2014/main" id="{B5991645-83A6-5915-7B89-C19D24378C64}"/>
              </a:ext>
            </a:extLst>
          </p:cNvPr>
          <p:cNvPicPr>
            <a:picLocks noChangeAspect="1"/>
          </p:cNvPicPr>
          <p:nvPr/>
        </p:nvPicPr>
        <p:blipFill>
          <a:blip r:embed="rId2"/>
          <a:stretch>
            <a:fillRect/>
          </a:stretch>
        </p:blipFill>
        <p:spPr>
          <a:xfrm>
            <a:off x="2681469" y="4137285"/>
            <a:ext cx="2400195" cy="2400195"/>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B29DE774-5F89-50F8-7018-9F12A78BF826}"/>
              </a:ext>
            </a:extLst>
          </p:cNvPr>
          <p:cNvPicPr>
            <a:picLocks noChangeAspect="1"/>
          </p:cNvPicPr>
          <p:nvPr/>
        </p:nvPicPr>
        <p:blipFill>
          <a:blip r:embed="rId3"/>
          <a:stretch>
            <a:fillRect/>
          </a:stretch>
        </p:blipFill>
        <p:spPr>
          <a:xfrm>
            <a:off x="5774635" y="3630020"/>
            <a:ext cx="4009194" cy="2966803"/>
          </a:xfrm>
          <a:prstGeom prst="rect">
            <a:avLst/>
          </a:prstGeom>
        </p:spPr>
      </p:pic>
      <p:sp>
        <p:nvSpPr>
          <p:cNvPr id="25" name="Text Placeholder 2">
            <a:extLst>
              <a:ext uri="{FF2B5EF4-FFF2-40B4-BE49-F238E27FC236}">
                <a16:creationId xmlns:a16="http://schemas.microsoft.com/office/drawing/2014/main" id="{69D7AE0F-A1E0-EE10-3D13-28A4B2AC6BC4}"/>
              </a:ext>
            </a:extLst>
          </p:cNvPr>
          <p:cNvSpPr txBox="1">
            <a:spLocks/>
          </p:cNvSpPr>
          <p:nvPr/>
        </p:nvSpPr>
        <p:spPr>
          <a:xfrm>
            <a:off x="645824" y="686125"/>
            <a:ext cx="7218015" cy="8686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5500" b="1" i="0" kern="1200" baseline="0">
                <a:solidFill>
                  <a:srgbClr val="231F20"/>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Continued…</a:t>
            </a:r>
            <a:endParaRPr lang="en-IN" dirty="0"/>
          </a:p>
        </p:txBody>
      </p:sp>
    </p:spTree>
    <p:extLst>
      <p:ext uri="{BB962C8B-B14F-4D97-AF65-F5344CB8AC3E}">
        <p14:creationId xmlns:p14="http://schemas.microsoft.com/office/powerpoint/2010/main" val="4201147795"/>
      </p:ext>
    </p:extLst>
  </p:cSld>
  <p:clrMapOvr>
    <a:masterClrMapping/>
  </p:clrMapOvr>
</p:sld>
</file>

<file path=ppt/theme/theme1.xml><?xml version="1.0" encoding="utf-8"?>
<a:theme xmlns:a="http://schemas.openxmlformats.org/drawingml/2006/main" name="Office Theme">
  <a:themeElements>
    <a:clrScheme name="Corporate Gurukul Colour Values">
      <a:dk1>
        <a:srgbClr val="000000"/>
      </a:dk1>
      <a:lt1>
        <a:srgbClr val="FFFFFF"/>
      </a:lt1>
      <a:dk2>
        <a:srgbClr val="44546A"/>
      </a:dk2>
      <a:lt2>
        <a:srgbClr val="E7E6E6"/>
      </a:lt2>
      <a:accent1>
        <a:srgbClr val="0053A6"/>
      </a:accent1>
      <a:accent2>
        <a:srgbClr val="FFC10D"/>
      </a:accent2>
      <a:accent3>
        <a:srgbClr val="0053A6"/>
      </a:accent3>
      <a:accent4>
        <a:srgbClr val="FFC10D"/>
      </a:accent4>
      <a:accent5>
        <a:srgbClr val="0053A6"/>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0109_Corporate Gurukul_PPT" id="{22D50F27-578B-DC48-809A-75FF590402D5}" vid="{8550C40E-8EBD-BE44-98D1-C7BED291D7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200110_Corporate Gurukul_PPT (1)</Template>
  <TotalTime>3685</TotalTime>
  <Words>2065</Words>
  <Application>Microsoft Macintosh PowerPoint</Application>
  <PresentationFormat>Widescreen</PresentationFormat>
  <Paragraphs>154</Paragraphs>
  <Slides>25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Bahnschrift</vt:lpstr>
      <vt:lpstr>Bookman Old Style</vt:lpstr>
      <vt:lpstr>Calibri</vt:lpstr>
      <vt:lpstr>Calibri Light</vt:lpstr>
      <vt:lpstr>Helvetica Neue</vt:lpstr>
      <vt:lpstr>Noto Sans Symbols</vt:lpstr>
      <vt:lpstr>Roboto</vt:lpstr>
      <vt:lpstr>Wingdings</vt:lpstr>
      <vt:lpstr>Office Theme</vt:lpstr>
      <vt:lpstr>HUMAN POSTURE RECOGNITION AND CLASSIFICATION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 Nair</dc:creator>
  <cp:lastModifiedBy>Anmol Singh Gill [CSE - 2021]</cp:lastModifiedBy>
  <cp:revision>57</cp:revision>
  <dcterms:created xsi:type="dcterms:W3CDTF">2020-11-09T11:21:04Z</dcterms:created>
  <dcterms:modified xsi:type="dcterms:W3CDTF">2022-12-28T14:21:00Z</dcterms:modified>
</cp:coreProperties>
</file>